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77" r:id="rId2"/>
    <p:sldId id="272" r:id="rId3"/>
    <p:sldId id="279" r:id="rId4"/>
    <p:sldId id="261" r:id="rId5"/>
    <p:sldId id="281" r:id="rId6"/>
    <p:sldId id="282" r:id="rId7"/>
    <p:sldId id="283" r:id="rId8"/>
    <p:sldId id="278" r:id="rId9"/>
    <p:sldId id="276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>
      <p:cViewPr varScale="1">
        <p:scale>
          <a:sx n="59" d="100"/>
          <a:sy n="59" d="100"/>
        </p:scale>
        <p:origin x="3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5" name="Shape 16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PARADOR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SEPARADOR 01,5.png" descr="SEPARADOR 01,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" y="-1"/>
            <a:ext cx="7556502" cy="13716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La Salle.png" descr="La Sal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72261" y="11125200"/>
            <a:ext cx="1623076" cy="1625600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TERIOR (0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Imagen" descr="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9878" y="11271557"/>
            <a:ext cx="2690113" cy="1150829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ORTADA.png" descr="PORT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GRACIAS"/>
          <p:cNvSpPr txBox="1"/>
          <p:nvPr/>
        </p:nvSpPr>
        <p:spPr>
          <a:xfrm>
            <a:off x="9800589" y="6845300"/>
            <a:ext cx="4782821" cy="162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t>GRACIAS</a:t>
            </a:r>
          </a:p>
        </p:txBody>
      </p:sp>
      <p:pic>
        <p:nvPicPr>
          <p:cNvPr id="156" name="INDIVISA MANENT.png" descr="INDIVISA MAN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590" y="11653638"/>
            <a:ext cx="4782821" cy="266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9090" y="746467"/>
            <a:ext cx="3885820" cy="3891866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RTADA.png" descr="PORTAD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n" descr="Imag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7083" y="1087160"/>
            <a:ext cx="9429834" cy="240614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5" name="Nivel de texto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64" r:id="rId3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hyperlink" Target="https://youtu.be/r4LQYbqmstE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jpg"/><Relationship Id="rId7" Type="http://schemas.openxmlformats.org/officeDocument/2006/relationships/hyperlink" Target="https://pxhere.com/es/photo/741735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hyperlink" Target="https://observatorio.tec.mx/edu-news/encuesta-alumnos-universitarios-estudio" TargetMode="External"/><Relationship Id="rId9" Type="http://schemas.openxmlformats.org/officeDocument/2006/relationships/hyperlink" Target="http://revistavoces.net/padres-de-familia-su-participacion-es-nuestra-motivacion/01_padres_de_familia_enmjn-2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F6BC9-0AC3-D5B4-398F-1717690D0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A59C027E-39CC-AD18-2CEA-F554EB3D0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E1AC48CB-B4DD-EBB6-6982-71B72623338E}"/>
              </a:ext>
            </a:extLst>
          </p:cNvPr>
          <p:cNvSpPr/>
          <p:nvPr/>
        </p:nvSpPr>
        <p:spPr>
          <a:xfrm rot="20583825">
            <a:off x="512240" y="687067"/>
            <a:ext cx="7367986" cy="4613796"/>
          </a:xfrm>
          <a:prstGeom prst="rightArrow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355B618A-170A-DBE5-4184-500D9A500A26}"/>
              </a:ext>
            </a:extLst>
          </p:cNvPr>
          <p:cNvSpPr txBox="1">
            <a:spLocks/>
          </p:cNvSpPr>
          <p:nvPr/>
        </p:nvSpPr>
        <p:spPr>
          <a:xfrm rot="20546781">
            <a:off x="1148242" y="2320434"/>
            <a:ext cx="5452680" cy="1347061"/>
          </a:xfrm>
          <a:prstGeom prst="rect">
            <a:avLst/>
          </a:prstGeom>
        </p:spPr>
        <p:txBody>
          <a:bodyPr>
            <a:normAutofit fontScale="45000" lnSpcReduction="20000"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2286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2743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3200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3657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en-US" dirty="0">
                <a:latin typeface="Indivisa Text Sans Bold"/>
              </a:rPr>
              <a:t>¿</a:t>
            </a:r>
            <a:r>
              <a:rPr lang="en-US" dirty="0" err="1">
                <a:latin typeface="Indivisa Text Sans Bold"/>
              </a:rPr>
              <a:t>Qué</a:t>
            </a:r>
            <a:r>
              <a:rPr lang="en-US" dirty="0">
                <a:latin typeface="Indivisa Text Sans Bold"/>
              </a:rPr>
              <a:t> es Comunidad Segura?</a:t>
            </a:r>
          </a:p>
        </p:txBody>
      </p:sp>
      <p:pic>
        <p:nvPicPr>
          <p:cNvPr id="4" name="Marcador de contenido 5">
            <a:extLst>
              <a:ext uri="{FF2B5EF4-FFF2-40B4-BE49-F238E27FC236}">
                <a16:creationId xmlns:a16="http://schemas.microsoft.com/office/drawing/2014/main" id="{2CD78AEC-DABE-5EDD-CE73-2FD950C15B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218" t="15993" r="22067" b="24148"/>
          <a:stretch/>
        </p:blipFill>
        <p:spPr>
          <a:xfrm>
            <a:off x="7220856" y="2993966"/>
            <a:ext cx="13160676" cy="868143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E938CB4-B8A1-B853-7585-68B33B72CF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5998" y="6054319"/>
            <a:ext cx="4757167" cy="428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51773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/>
          <p:cNvSpPr txBox="1"/>
          <p:nvPr/>
        </p:nvSpPr>
        <p:spPr>
          <a:xfrm>
            <a:off x="282995" y="3831166"/>
            <a:ext cx="7080464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n-US" dirty="0"/>
              <a:t>¿</a:t>
            </a:r>
            <a:r>
              <a:rPr lang="en-US" dirty="0" err="1"/>
              <a:t>Qué</a:t>
            </a:r>
            <a:r>
              <a:rPr lang="en-US" dirty="0"/>
              <a:t> es Comunidad Segura?</a:t>
            </a:r>
            <a:endParaRPr dirty="0"/>
          </a:p>
        </p:txBody>
      </p:sp>
      <p:sp>
        <p:nvSpPr>
          <p:cNvPr id="300" name="Texto para subtítulo"/>
          <p:cNvSpPr txBox="1"/>
          <p:nvPr/>
        </p:nvSpPr>
        <p:spPr>
          <a:xfrm>
            <a:off x="-99247" y="5336064"/>
            <a:ext cx="7712466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b="1" dirty="0">
                <a:solidFill>
                  <a:schemeClr val="bg1"/>
                </a:solidFill>
              </a:rPr>
              <a:t>Programa que arranca en el ciclo escolar 2018-2019. </a:t>
            </a:r>
          </a:p>
        </p:txBody>
      </p:sp>
      <p:sp>
        <p:nvSpPr>
          <p:cNvPr id="301" name="TÍTULO DE POSICIÓN"/>
          <p:cNvSpPr txBox="1"/>
          <p:nvPr/>
        </p:nvSpPr>
        <p:spPr>
          <a:xfrm>
            <a:off x="9040267" y="1842103"/>
            <a:ext cx="3335850" cy="1164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6900" b="1" dirty="0">
                <a:solidFill>
                  <a:schemeClr val="accent1">
                    <a:lumMod val="50000"/>
                  </a:schemeClr>
                </a:solidFill>
              </a:rPr>
              <a:t>Objetivo:</a:t>
            </a:r>
            <a:endParaRPr sz="6900" dirty="0"/>
          </a:p>
        </p:txBody>
      </p:sp>
      <p:sp>
        <p:nvSpPr>
          <p:cNvPr id="303" name="Lorem ipsum dolor sit amet, consectetuer adipiscing elit. Aenean commodo ligula eget dolor. Aenean massa. Cum sociis natoque penatibus et magnis dis parturient montes, nascetur ridiculus mus."/>
          <p:cNvSpPr txBox="1"/>
          <p:nvPr/>
        </p:nvSpPr>
        <p:spPr>
          <a:xfrm>
            <a:off x="9040267" y="3304064"/>
            <a:ext cx="12527961" cy="9028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algn="ctr"/>
            <a:r>
              <a:rPr lang="es-MX" sz="5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Fortalecer una cultura de prevención en torno a cualquier situación que ponga en riesgo el bienestar de la comunidad educativa.</a:t>
            </a:r>
            <a:endParaRPr lang="es-MX" sz="50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s-MX" sz="5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Se conceptualiza y estandariza lo que en las IEL se debe entender por abuso, acoso, maltrato y cualquier tipo de violencia a través de los protocolos con que hoy cuentan todas las IEL. </a:t>
            </a:r>
            <a:endParaRPr lang="es-MX" sz="50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s-MX" sz="5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MX" sz="5000" dirty="0">
                <a:solidFill>
                  <a:schemeClr val="accent1">
                    <a:lumMod val="50000"/>
                  </a:schemeClr>
                </a:solidFill>
              </a:rPr>
              <a:t>https://lasallecancun.edu.mx/comunidad-segura-inicio/</a:t>
            </a:r>
            <a:br>
              <a:rPr lang="es-MX" sz="3200" dirty="0">
                <a:solidFill>
                  <a:schemeClr val="accent1">
                    <a:lumMod val="50000"/>
                  </a:schemeClr>
                </a:solidFill>
              </a:rPr>
            </a:br>
            <a:endParaRPr dirty="0"/>
          </a:p>
        </p:txBody>
      </p:sp>
      <p:sp>
        <p:nvSpPr>
          <p:cNvPr id="304" name="1"/>
          <p:cNvSpPr txBox="1"/>
          <p:nvPr/>
        </p:nvSpPr>
        <p:spPr>
          <a:xfrm>
            <a:off x="3720570" y="5270626"/>
            <a:ext cx="102657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5D4EB-E335-2332-4635-A9B452D97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9E4A7B9E-3943-9E35-4B2E-D15B534BB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730A74B6-1F91-5CFF-CAC6-BFCDEEEF0911}"/>
              </a:ext>
            </a:extLst>
          </p:cNvPr>
          <p:cNvSpPr txBox="1"/>
          <p:nvPr/>
        </p:nvSpPr>
        <p:spPr>
          <a:xfrm>
            <a:off x="15638472" y="2020207"/>
            <a:ext cx="6142708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5400" dirty="0"/>
              <a:t>COMUNIDAD SEGURA</a:t>
            </a:r>
            <a:endParaRPr dirty="0"/>
          </a:p>
        </p:txBody>
      </p:sp>
      <p:pic>
        <p:nvPicPr>
          <p:cNvPr id="2" name="Marcador de posición de imagen 8">
            <a:extLst>
              <a:ext uri="{FF2B5EF4-FFF2-40B4-BE49-F238E27FC236}">
                <a16:creationId xmlns:a16="http://schemas.microsoft.com/office/drawing/2014/main" id="{2015B797-DF13-CE97-623F-851EA30A27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" b="10763"/>
          <a:stretch/>
        </p:blipFill>
        <p:spPr>
          <a:xfrm>
            <a:off x="-301965" y="-1"/>
            <a:ext cx="14421162" cy="9652001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  <a:noFill/>
        </p:spPr>
      </p:pic>
      <p:sp>
        <p:nvSpPr>
          <p:cNvPr id="4" name="Texto para subtítulo">
            <a:extLst>
              <a:ext uri="{FF2B5EF4-FFF2-40B4-BE49-F238E27FC236}">
                <a16:creationId xmlns:a16="http://schemas.microsoft.com/office/drawing/2014/main" id="{410C0373-592B-2E6D-6CB3-AB18BB658588}"/>
              </a:ext>
            </a:extLst>
          </p:cNvPr>
          <p:cNvSpPr txBox="1"/>
          <p:nvPr/>
        </p:nvSpPr>
        <p:spPr>
          <a:xfrm>
            <a:off x="15798513" y="3613829"/>
            <a:ext cx="6180282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https://youtu.be/r4LQYbqmstE</a:t>
            </a:r>
            <a:endParaRPr lang="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CE93925-E0B0-3305-D223-A6A3510A31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51898" y="5139486"/>
            <a:ext cx="6303301" cy="5676235"/>
          </a:xfrm>
          <a:prstGeom prst="rect">
            <a:avLst/>
          </a:prstGeom>
        </p:spPr>
      </p:pic>
      <p:pic>
        <p:nvPicPr>
          <p:cNvPr id="8" name="Imagen 7" descr="Imagen que contiene señal&#10;&#10;Descripción generada automáticamente">
            <a:extLst>
              <a:ext uri="{FF2B5EF4-FFF2-40B4-BE49-F238E27FC236}">
                <a16:creationId xmlns:a16="http://schemas.microsoft.com/office/drawing/2014/main" id="{85F3A629-729A-9067-3772-0D82676026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321" y="10282986"/>
            <a:ext cx="4196385" cy="170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9782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/>
          <p:cNvSpPr txBox="1"/>
          <p:nvPr/>
        </p:nvSpPr>
        <p:spPr>
          <a:xfrm>
            <a:off x="6082154" y="536962"/>
            <a:ext cx="12219692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n-US" sz="5400" dirty="0"/>
              <a:t>¿</a:t>
            </a:r>
            <a:r>
              <a:rPr lang="es-MX" sz="5400" dirty="0"/>
              <a:t>Quién</a:t>
            </a:r>
            <a:r>
              <a:rPr lang="en-US" sz="5400" dirty="0"/>
              <a:t> es </a:t>
            </a:r>
            <a:r>
              <a:rPr lang="en-US" sz="5400" dirty="0" err="1"/>
              <a:t>beneficiario</a:t>
            </a:r>
            <a:r>
              <a:rPr lang="en-US" sz="5400" dirty="0"/>
              <a:t> de Comunidad Segura?</a:t>
            </a:r>
            <a:endParaRPr dirty="0"/>
          </a:p>
        </p:txBody>
      </p:sp>
      <p:sp>
        <p:nvSpPr>
          <p:cNvPr id="244" name="Lorem ipsum dolor sit amet, consectetuer adipiscing elit. Aenean commodo ligula eget dolor. Aenean massa. Cum sociis natoque penatibus et magnis dis parturient montes, nascetur ridiculus mus.…"/>
          <p:cNvSpPr txBox="1"/>
          <p:nvPr/>
        </p:nvSpPr>
        <p:spPr>
          <a:xfrm>
            <a:off x="7796733" y="3326147"/>
            <a:ext cx="8790534" cy="71301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4400" dirty="0"/>
              <a:t>Estudiantes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4400" dirty="0"/>
              <a:t>Docentes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4400" dirty="0"/>
              <a:t>Colaboradores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4400" dirty="0"/>
              <a:t>Padres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4400" dirty="0"/>
              <a:t>Proveedores </a:t>
            </a:r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sz="4000" dirty="0"/>
              <a:t> </a:t>
            </a:r>
          </a:p>
        </p:txBody>
      </p:sp>
      <p:pic>
        <p:nvPicPr>
          <p:cNvPr id="3" name="Imagen 2" descr="Imagen que contiene persona, interior, mujer, viendo&#10;&#10;Descripción generada automáticamente">
            <a:extLst>
              <a:ext uri="{FF2B5EF4-FFF2-40B4-BE49-F238E27FC236}">
                <a16:creationId xmlns:a16="http://schemas.microsoft.com/office/drawing/2014/main" id="{6BF93248-A11D-43BC-BC0D-023C90C3C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12529" y="2095148"/>
            <a:ext cx="8669404" cy="529212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9C15594-9BA4-BA51-0114-29F4472233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34556" y="1719175"/>
            <a:ext cx="7331367" cy="3854880"/>
          </a:xfrm>
          <a:prstGeom prst="rect">
            <a:avLst/>
          </a:prstGeom>
        </p:spPr>
      </p:pic>
      <p:pic>
        <p:nvPicPr>
          <p:cNvPr id="9" name="Imagen 8" descr="Niña caminando en la calle&#10;&#10;Descripción generada automáticamente">
            <a:extLst>
              <a:ext uri="{FF2B5EF4-FFF2-40B4-BE49-F238E27FC236}">
                <a16:creationId xmlns:a16="http://schemas.microsoft.com/office/drawing/2014/main" id="{521F598F-1624-2A76-D499-4E0D4BAF54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5209601" y="6514510"/>
            <a:ext cx="7356322" cy="4792119"/>
          </a:xfrm>
          <a:prstGeom prst="rect">
            <a:avLst/>
          </a:prstGeom>
        </p:spPr>
      </p:pic>
      <p:pic>
        <p:nvPicPr>
          <p:cNvPr id="11" name="Imagen 10" descr="Un grupo de niños posando para una foto">
            <a:extLst>
              <a:ext uri="{FF2B5EF4-FFF2-40B4-BE49-F238E27FC236}">
                <a16:creationId xmlns:a16="http://schemas.microsoft.com/office/drawing/2014/main" id="{91D38280-B42E-D7F8-D8C4-A48719ED27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312529" y="7810239"/>
            <a:ext cx="8669404" cy="439059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92FB3-48AE-31F9-3B91-564D8B51C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>
            <a:extLst>
              <a:ext uri="{FF2B5EF4-FFF2-40B4-BE49-F238E27FC236}">
                <a16:creationId xmlns:a16="http://schemas.microsoft.com/office/drawing/2014/main" id="{A7F668CC-4BC7-3B5D-A727-2D2E62FF9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>
            <a:extLst>
              <a:ext uri="{FF2B5EF4-FFF2-40B4-BE49-F238E27FC236}">
                <a16:creationId xmlns:a16="http://schemas.microsoft.com/office/drawing/2014/main" id="{75497A09-3660-CE20-BCE5-55BE0070D756}"/>
              </a:ext>
            </a:extLst>
          </p:cNvPr>
          <p:cNvSpPr txBox="1"/>
          <p:nvPr/>
        </p:nvSpPr>
        <p:spPr>
          <a:xfrm>
            <a:off x="424059" y="2795349"/>
            <a:ext cx="6798336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s-ES" sz="5400" dirty="0"/>
              <a:t>ETAPAS DEL PROGRAMA</a:t>
            </a:r>
            <a:endParaRPr dirty="0"/>
          </a:p>
        </p:txBody>
      </p:sp>
      <p:sp>
        <p:nvSpPr>
          <p:cNvPr id="303" name="Lorem ipsum dolor sit amet, consectetuer adipiscing elit. Aenean commodo ligula eget dolor. Aenean massa. Cum sociis natoque penatibus et magnis dis parturient montes, nascetur ridiculus mus.">
            <a:extLst>
              <a:ext uri="{FF2B5EF4-FFF2-40B4-BE49-F238E27FC236}">
                <a16:creationId xmlns:a16="http://schemas.microsoft.com/office/drawing/2014/main" id="{932561B0-52B2-4D22-7BEA-1E2DFF5D8F37}"/>
              </a:ext>
            </a:extLst>
          </p:cNvPr>
          <p:cNvSpPr txBox="1"/>
          <p:nvPr/>
        </p:nvSpPr>
        <p:spPr>
          <a:xfrm>
            <a:off x="9026412" y="2141564"/>
            <a:ext cx="12527961" cy="6258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marL="514350" indent="-514350" algn="l">
              <a:buFont typeface="+mj-lt"/>
              <a:buAutoNum type="arabicPeriod"/>
            </a:pPr>
            <a:r>
              <a:rPr lang="es-MX" sz="5000" dirty="0"/>
              <a:t>Sensibilización</a:t>
            </a:r>
          </a:p>
          <a:p>
            <a:pPr marL="514350" indent="-514350" algn="l">
              <a:buFont typeface="+mj-lt"/>
              <a:buAutoNum type="arabicPeriod" startAt="2"/>
            </a:pPr>
            <a:r>
              <a:rPr lang="es-MX" sz="5000" dirty="0"/>
              <a:t>Desarrollar la estructura organizacional</a:t>
            </a:r>
          </a:p>
          <a:p>
            <a:pPr algn="l"/>
            <a:r>
              <a:rPr lang="es-MX" sz="5000" b="1" dirty="0"/>
              <a:t>	Comisionada </a:t>
            </a:r>
          </a:p>
          <a:p>
            <a:pPr algn="l"/>
            <a:r>
              <a:rPr lang="es-MX" sz="5000" b="1" dirty="0"/>
              <a:t>	Consejo  Ejecutivo. (La más alta autoridad). </a:t>
            </a:r>
            <a:endParaRPr lang="es-MX" sz="5000" dirty="0"/>
          </a:p>
          <a:p>
            <a:pPr marL="514350" indent="-514350" algn="l">
              <a:buFont typeface="+mj-lt"/>
              <a:buAutoNum type="arabicPeriod" startAt="3"/>
            </a:pPr>
            <a:r>
              <a:rPr lang="es-MX" sz="5000" dirty="0"/>
              <a:t>Capacitación </a:t>
            </a:r>
          </a:p>
          <a:p>
            <a:pPr marL="514350" indent="-514350" algn="l">
              <a:buFont typeface="+mj-lt"/>
              <a:buAutoNum type="arabicPeriod" startAt="3"/>
            </a:pPr>
            <a:r>
              <a:rPr lang="es-MX" sz="5000" dirty="0"/>
              <a:t>Vigilancia</a:t>
            </a:r>
          </a:p>
          <a:p>
            <a:pPr marL="514350" indent="-514350" algn="l">
              <a:buFont typeface="+mj-lt"/>
              <a:buAutoNum type="arabicPeriod" startAt="3"/>
            </a:pPr>
            <a:r>
              <a:rPr lang="es-MX" sz="5000" dirty="0"/>
              <a:t>Elaboración de un Código de Convivencia y los protocolos aplicables. </a:t>
            </a:r>
          </a:p>
        </p:txBody>
      </p:sp>
      <p:sp>
        <p:nvSpPr>
          <p:cNvPr id="304" name="1">
            <a:extLst>
              <a:ext uri="{FF2B5EF4-FFF2-40B4-BE49-F238E27FC236}">
                <a16:creationId xmlns:a16="http://schemas.microsoft.com/office/drawing/2014/main" id="{0C2B1F99-5516-06AB-90F2-7790E4486FB1}"/>
              </a:ext>
            </a:extLst>
          </p:cNvPr>
          <p:cNvSpPr txBox="1"/>
          <p:nvPr/>
        </p:nvSpPr>
        <p:spPr>
          <a:xfrm>
            <a:off x="3720570" y="5270626"/>
            <a:ext cx="102657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endParaRPr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AF7401B-4163-C3FF-F900-ADE1291C2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849" y="5270626"/>
            <a:ext cx="5992842" cy="539666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A3DB5CA-1503-E316-06B8-12571722E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6338" y="11129606"/>
            <a:ext cx="4522753" cy="184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4670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5D2A1-065C-12D8-AB43-41CEEF043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6962DAFE-3494-35E4-FBB7-3956D118F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1DB256D6-4880-B7EE-BD8A-A2BA21562634}"/>
              </a:ext>
            </a:extLst>
          </p:cNvPr>
          <p:cNvSpPr txBox="1"/>
          <p:nvPr/>
        </p:nvSpPr>
        <p:spPr>
          <a:xfrm>
            <a:off x="3064117" y="1929993"/>
            <a:ext cx="5049460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sz="6000" dirty="0"/>
              <a:t>Líneas de acción </a:t>
            </a:r>
            <a:endParaRPr sz="6000" dirty="0"/>
          </a:p>
        </p:txBody>
      </p:sp>
      <p:sp>
        <p:nvSpPr>
          <p:cNvPr id="4" name="Texto para subtítulo">
            <a:extLst>
              <a:ext uri="{FF2B5EF4-FFF2-40B4-BE49-F238E27FC236}">
                <a16:creationId xmlns:a16="http://schemas.microsoft.com/office/drawing/2014/main" id="{FD3B9C6E-CF8E-307C-3177-1DD6DFAD1876}"/>
              </a:ext>
            </a:extLst>
          </p:cNvPr>
          <p:cNvSpPr txBox="1"/>
          <p:nvPr/>
        </p:nvSpPr>
        <p:spPr>
          <a:xfrm>
            <a:off x="1284392" y="3433014"/>
            <a:ext cx="8706880" cy="54886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5000" dirty="0">
                <a:solidFill>
                  <a:schemeClr val="accent1">
                    <a:lumMod val="75000"/>
                  </a:schemeClr>
                </a:solidFill>
              </a:rPr>
              <a:t>Relaciones interpersonales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5000" dirty="0">
                <a:solidFill>
                  <a:schemeClr val="accent1">
                    <a:lumMod val="75000"/>
                  </a:schemeClr>
                </a:solidFill>
              </a:rPr>
              <a:t>Conocimiento e información de problemáticas específicas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5000" dirty="0">
                <a:solidFill>
                  <a:schemeClr val="accent1">
                    <a:lumMod val="75000"/>
                  </a:schemeClr>
                </a:solidFill>
              </a:rPr>
              <a:t>Códigos de convivencia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5000" dirty="0">
                <a:solidFill>
                  <a:schemeClr val="accent1">
                    <a:lumMod val="75000"/>
                  </a:schemeClr>
                </a:solidFill>
              </a:rPr>
              <a:t>Reclutamiento y selección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5000" dirty="0">
                <a:solidFill>
                  <a:schemeClr val="accent1">
                    <a:lumMod val="75000"/>
                  </a:schemeClr>
                </a:solidFill>
              </a:rPr>
              <a:t>Formación y acompañamiento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5000" dirty="0">
                <a:solidFill>
                  <a:schemeClr val="accent1">
                    <a:lumMod val="75000"/>
                  </a:schemeClr>
                </a:solidFill>
              </a:rPr>
              <a:t>Protocolos</a:t>
            </a:r>
            <a:endParaRPr lang="es-ES" sz="5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Imagen 7" descr="Imagen que contiene señal&#10;&#10;Descripción generada automáticamente">
            <a:extLst>
              <a:ext uri="{FF2B5EF4-FFF2-40B4-BE49-F238E27FC236}">
                <a16:creationId xmlns:a16="http://schemas.microsoft.com/office/drawing/2014/main" id="{F3E2135D-F32D-F762-C6A4-641EA0B48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321" y="10282986"/>
            <a:ext cx="4196385" cy="1709827"/>
          </a:xfrm>
          <a:prstGeom prst="rect">
            <a:avLst/>
          </a:prstGeom>
        </p:spPr>
      </p:pic>
      <p:pic>
        <p:nvPicPr>
          <p:cNvPr id="3" name="Marcador de posición de imagen 16">
            <a:extLst>
              <a:ext uri="{FF2B5EF4-FFF2-40B4-BE49-F238E27FC236}">
                <a16:creationId xmlns:a16="http://schemas.microsoft.com/office/drawing/2014/main" id="{8B79CE38-0596-5AB0-CBB6-7937E6ADD15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605653" y="1074576"/>
            <a:ext cx="11091602" cy="83187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6547845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0DB07-6970-5F8D-75B0-B126A1E37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0A10EBFD-CE0F-3880-79E6-4A94AAAF4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5FBBBA31-4CF2-9F6E-E3B5-094993F7FF90}"/>
              </a:ext>
            </a:extLst>
          </p:cNvPr>
          <p:cNvSpPr txBox="1"/>
          <p:nvPr/>
        </p:nvSpPr>
        <p:spPr>
          <a:xfrm>
            <a:off x="10967305" y="536962"/>
            <a:ext cx="2449389" cy="11798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sz="7000" dirty="0"/>
              <a:t>Buzón </a:t>
            </a:r>
            <a:endParaRPr sz="7000" dirty="0"/>
          </a:p>
        </p:txBody>
      </p:sp>
      <p:sp>
        <p:nvSpPr>
          <p:cNvPr id="244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A6300848-C0F1-DF54-EE40-D0C7A3ECD582}"/>
              </a:ext>
            </a:extLst>
          </p:cNvPr>
          <p:cNvSpPr txBox="1"/>
          <p:nvPr/>
        </p:nvSpPr>
        <p:spPr>
          <a:xfrm>
            <a:off x="8065061" y="1928505"/>
            <a:ext cx="7817408" cy="23980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5000" dirty="0">
                <a:solidFill>
                  <a:schemeClr val="accent1">
                    <a:lumMod val="75000"/>
                  </a:schemeClr>
                </a:solidFill>
              </a:rPr>
              <a:t>Buzón físico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5000" dirty="0">
                <a:solidFill>
                  <a:schemeClr val="accent1">
                    <a:lumMod val="75000"/>
                  </a:schemeClr>
                </a:solidFill>
              </a:rPr>
              <a:t>Buzón electrónico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BDCC35C-EE02-3DDD-6677-7C9E284927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75" y="4628395"/>
            <a:ext cx="10340530" cy="658250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E4C9899-8D7B-7D52-91A0-3AEFAD868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4751" y="4448260"/>
            <a:ext cx="10885192" cy="676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58260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AA896-C5CD-2EB5-AEE2-DCFA415DD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>
            <a:extLst>
              <a:ext uri="{FF2B5EF4-FFF2-40B4-BE49-F238E27FC236}">
                <a16:creationId xmlns:a16="http://schemas.microsoft.com/office/drawing/2014/main" id="{4DE873B9-B70C-856E-BF23-4215E8460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>
            <a:extLst>
              <a:ext uri="{FF2B5EF4-FFF2-40B4-BE49-F238E27FC236}">
                <a16:creationId xmlns:a16="http://schemas.microsoft.com/office/drawing/2014/main" id="{1E2677FE-A5B3-4562-1DE0-854C2640B9C7}"/>
              </a:ext>
            </a:extLst>
          </p:cNvPr>
          <p:cNvSpPr txBox="1"/>
          <p:nvPr/>
        </p:nvSpPr>
        <p:spPr>
          <a:xfrm>
            <a:off x="443207" y="1771458"/>
            <a:ext cx="6623608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s-ES" dirty="0"/>
              <a:t>Proyecto  en Quintana Roo</a:t>
            </a:r>
            <a:endParaRPr dirty="0"/>
          </a:p>
        </p:txBody>
      </p:sp>
      <p:sp>
        <p:nvSpPr>
          <p:cNvPr id="300" name="Texto para subtítulo">
            <a:extLst>
              <a:ext uri="{FF2B5EF4-FFF2-40B4-BE49-F238E27FC236}">
                <a16:creationId xmlns:a16="http://schemas.microsoft.com/office/drawing/2014/main" id="{761011B1-5078-69EE-BB6E-756C6B3F6658}"/>
              </a:ext>
            </a:extLst>
          </p:cNvPr>
          <p:cNvSpPr txBox="1"/>
          <p:nvPr/>
        </p:nvSpPr>
        <p:spPr>
          <a:xfrm>
            <a:off x="2888388" y="3728623"/>
            <a:ext cx="1869679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sz="5000" dirty="0"/>
              <a:t>Etapas </a:t>
            </a:r>
          </a:p>
        </p:txBody>
      </p:sp>
      <p:sp>
        <p:nvSpPr>
          <p:cNvPr id="303" name="Lorem ipsum dolor sit amet, consectetuer adipiscing elit. Aenean commodo ligula eget dolor. Aenean massa. Cum sociis natoque penatibus et magnis dis parturient montes, nascetur ridiculus mus.">
            <a:extLst>
              <a:ext uri="{FF2B5EF4-FFF2-40B4-BE49-F238E27FC236}">
                <a16:creationId xmlns:a16="http://schemas.microsoft.com/office/drawing/2014/main" id="{E52942C9-C6C1-EE0B-8574-544A9DA0F304}"/>
              </a:ext>
            </a:extLst>
          </p:cNvPr>
          <p:cNvSpPr txBox="1"/>
          <p:nvPr/>
        </p:nvSpPr>
        <p:spPr>
          <a:xfrm>
            <a:off x="9171709" y="2977926"/>
            <a:ext cx="10571018" cy="85664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MX" sz="5000" dirty="0">
                <a:solidFill>
                  <a:schemeClr val="accent1">
                    <a:lumMod val="75000"/>
                  </a:schemeClr>
                </a:solidFill>
              </a:rPr>
              <a:t>Objetivo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MX" sz="5000" dirty="0">
                <a:solidFill>
                  <a:schemeClr val="accent1">
                    <a:lumMod val="75000"/>
                  </a:schemeClr>
                </a:solidFill>
              </a:rPr>
              <a:t>Justificación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MX" sz="5000" dirty="0">
                <a:solidFill>
                  <a:schemeClr val="accent1">
                    <a:lumMod val="75000"/>
                  </a:schemeClr>
                </a:solidFill>
              </a:rPr>
              <a:t>Estrategias de acción.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MX" sz="5000" dirty="0">
                <a:solidFill>
                  <a:schemeClr val="accent1">
                    <a:lumMod val="75000"/>
                  </a:schemeClr>
                </a:solidFill>
              </a:rPr>
              <a:t>Delimitación de alcances.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MX" sz="5000" dirty="0">
                <a:solidFill>
                  <a:schemeClr val="accent1">
                    <a:lumMod val="75000"/>
                  </a:schemeClr>
                </a:solidFill>
              </a:rPr>
              <a:t>Identificación de apoyos, financieros.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MX" sz="5000" dirty="0">
                <a:solidFill>
                  <a:schemeClr val="accent1">
                    <a:lumMod val="75000"/>
                  </a:schemeClr>
                </a:solidFill>
              </a:rPr>
              <a:t>Identificación de recursos humanos participantes.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MX" sz="5000" dirty="0">
                <a:solidFill>
                  <a:schemeClr val="accent1">
                    <a:lumMod val="75000"/>
                  </a:schemeClr>
                </a:solidFill>
              </a:rPr>
              <a:t>Desarrollar una estrategia de seguimiento para garantizar el éxito.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MX" sz="5000" dirty="0">
                <a:solidFill>
                  <a:schemeClr val="accent1">
                    <a:lumMod val="75000"/>
                  </a:schemeClr>
                </a:solidFill>
              </a:rPr>
              <a:t>Determinar los indicadores de evaluación.</a:t>
            </a:r>
          </a:p>
        </p:txBody>
      </p:sp>
      <p:sp>
        <p:nvSpPr>
          <p:cNvPr id="304" name="1">
            <a:extLst>
              <a:ext uri="{FF2B5EF4-FFF2-40B4-BE49-F238E27FC236}">
                <a16:creationId xmlns:a16="http://schemas.microsoft.com/office/drawing/2014/main" id="{1D0A68CF-4905-8CF5-D6F8-76ADACE2684B}"/>
              </a:ext>
            </a:extLst>
          </p:cNvPr>
          <p:cNvSpPr txBox="1"/>
          <p:nvPr/>
        </p:nvSpPr>
        <p:spPr>
          <a:xfrm>
            <a:off x="3720571" y="6501734"/>
            <a:ext cx="102657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endParaRPr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F1070E-C617-DF66-BD4C-FD8CE2C89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626" y="5685788"/>
            <a:ext cx="5587823" cy="504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49140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216</Words>
  <Application>Microsoft Office PowerPoint</Application>
  <PresentationFormat>Personalizado</PresentationFormat>
  <Paragraphs>45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Helvetica Neue</vt:lpstr>
      <vt:lpstr>Helvetica Neue Light</vt:lpstr>
      <vt:lpstr>Helvetica Neue Medium</vt:lpstr>
      <vt:lpstr>Indivisa Text Sans Bold</vt:lpstr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Godinez Galindo, Josefina</dc:creator>
  <cp:lastModifiedBy>Godinez Galindo, Josefina</cp:lastModifiedBy>
  <cp:revision>7</cp:revision>
  <dcterms:modified xsi:type="dcterms:W3CDTF">2026-07-15T20:56:05Z</dcterms:modified>
</cp:coreProperties>
</file>