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7" r:id="rId2"/>
    <p:sldId id="272" r:id="rId3"/>
    <p:sldId id="277" r:id="rId4"/>
    <p:sldId id="278" r:id="rId5"/>
    <p:sldId id="261" r:id="rId6"/>
    <p:sldId id="279" r:id="rId7"/>
    <p:sldId id="276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>
        <p:scale>
          <a:sx n="43" d="100"/>
          <a:sy n="43" d="100"/>
        </p:scale>
        <p:origin x="151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64058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64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5047416" y="6235700"/>
            <a:ext cx="14289168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dirty="0"/>
              <a:t>Gestión de Inversión Social</a:t>
            </a:r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5699837" y="8464443"/>
            <a:ext cx="12984324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fontAlgn="t"/>
            <a:r>
              <a:rPr lang="es-MX" dirty="0"/>
              <a:t>Somos el área que impulsa </a:t>
            </a:r>
            <a:r>
              <a:rPr lang="es-MX" b="1" dirty="0"/>
              <a:t>el compromiso social</a:t>
            </a:r>
            <a:endParaRPr lang="es-MX" dirty="0"/>
          </a:p>
          <a:p>
            <a:pPr fontAlgn="t"/>
            <a:r>
              <a:rPr lang="es-MX" dirty="0"/>
              <a:t>creando oportunidades para que </a:t>
            </a:r>
            <a:r>
              <a:rPr lang="es-MX" b="1" dirty="0"/>
              <a:t>más jóvenes </a:t>
            </a:r>
          </a:p>
          <a:p>
            <a:pPr fontAlgn="t"/>
            <a:r>
              <a:rPr lang="es-MX" dirty="0"/>
              <a:t>puedan estudiar y transformar su futuro.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ÍTULO DE POSICIÓN"/>
          <p:cNvSpPr txBox="1"/>
          <p:nvPr/>
        </p:nvSpPr>
        <p:spPr>
          <a:xfrm>
            <a:off x="8706205" y="4181022"/>
            <a:ext cx="4305666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b="1" dirty="0"/>
              <a:t>¿Qué hacemos?</a:t>
            </a:r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/>
          <p:cNvSpPr txBox="1"/>
          <p:nvPr/>
        </p:nvSpPr>
        <p:spPr>
          <a:xfrm>
            <a:off x="8706205" y="5580951"/>
            <a:ext cx="14077594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l" fontAlgn="t"/>
            <a:r>
              <a:rPr lang="es-MX" dirty="0"/>
              <a:t>✅Promovemos la </a:t>
            </a:r>
            <a:r>
              <a:rPr lang="es-MX" b="1" dirty="0"/>
              <a:t>filantropía y responsabilidad social</a:t>
            </a:r>
            <a:br>
              <a:rPr lang="es-MX" dirty="0"/>
            </a:br>
            <a:r>
              <a:rPr lang="es-MX" dirty="0"/>
              <a:t>✅Diseñamos estrategias para </a:t>
            </a:r>
            <a:r>
              <a:rPr lang="es-MX" b="1" dirty="0"/>
              <a:t>recaudar fondos</a:t>
            </a:r>
            <a:br>
              <a:rPr lang="es-MX" dirty="0"/>
            </a:br>
            <a:r>
              <a:rPr lang="es-MX" dirty="0"/>
              <a:t>✅Conectamos a la sociedad con la comunidad universitaria con </a:t>
            </a:r>
            <a:r>
              <a:rPr lang="es-MX" b="1" dirty="0"/>
              <a:t>proyectos de vida</a:t>
            </a:r>
            <a:endParaRPr lang="es-MX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2B5844D-7D17-EC13-6595-B31A4F07D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71" y="849762"/>
            <a:ext cx="4718820" cy="1928860"/>
          </a:xfrm>
          <a:prstGeom prst="rect">
            <a:avLst/>
          </a:prstGeom>
        </p:spPr>
      </p:pic>
      <p:sp>
        <p:nvSpPr>
          <p:cNvPr id="5" name="TÍTULO DE POSICIÓN">
            <a:extLst>
              <a:ext uri="{FF2B5EF4-FFF2-40B4-BE49-F238E27FC236}">
                <a16:creationId xmlns:a16="http://schemas.microsoft.com/office/drawing/2014/main" id="{DA314F60-B339-58F3-FB75-036A510753E7}"/>
              </a:ext>
            </a:extLst>
          </p:cNvPr>
          <p:cNvSpPr txBox="1"/>
          <p:nvPr/>
        </p:nvSpPr>
        <p:spPr>
          <a:xfrm>
            <a:off x="8660535" y="849762"/>
            <a:ext cx="419826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b="1" dirty="0"/>
              <a:t>Nuestra misión</a:t>
            </a:r>
          </a:p>
        </p:txBody>
      </p:sp>
      <p:sp>
        <p:nvSpPr>
          <p:cNvPr id="7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51F31C47-ED70-F2EE-EDBA-CF87BBFC593A}"/>
              </a:ext>
            </a:extLst>
          </p:cNvPr>
          <p:cNvSpPr txBox="1"/>
          <p:nvPr/>
        </p:nvSpPr>
        <p:spPr>
          <a:xfrm>
            <a:off x="8660535" y="2035289"/>
            <a:ext cx="14077594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fontAlgn="t"/>
            <a:r>
              <a:rPr lang="es-MX" dirty="0"/>
              <a:t>Construir una comunidad universitaria </a:t>
            </a:r>
            <a:r>
              <a:rPr lang="es-MX" b="1" dirty="0"/>
              <a:t>solidaria, comprometida y con valores</a:t>
            </a:r>
            <a:r>
              <a:rPr lang="es-MX" dirty="0"/>
              <a:t>, siguiendo el legado de San Juan Bautista De La Salle, para ayudar a quien más lo necesita.</a:t>
            </a:r>
          </a:p>
          <a:p>
            <a:pPr fontAlgn="t"/>
            <a:endParaRPr lang="es-MX" dirty="0"/>
          </a:p>
        </p:txBody>
      </p:sp>
      <p:sp>
        <p:nvSpPr>
          <p:cNvPr id="9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773B095C-86A2-19B3-15C0-BEAAEB7FADA4}"/>
              </a:ext>
            </a:extLst>
          </p:cNvPr>
          <p:cNvSpPr txBox="1"/>
          <p:nvPr/>
        </p:nvSpPr>
        <p:spPr>
          <a:xfrm>
            <a:off x="8660535" y="8598718"/>
            <a:ext cx="14077594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fontAlgn="t"/>
            <a:r>
              <a:rPr lang="es-MX" dirty="0"/>
              <a:t>El CEMEFI (El Centro Mexicano para la Filantropía, A.C.)  nos ha brindado la </a:t>
            </a:r>
            <a:r>
              <a:rPr lang="es-MX" b="1" dirty="0"/>
              <a:t>ACREDITACIÓN EN INSTITUCIONALIDAD Y TRANSPARENCIA.</a:t>
            </a:r>
          </a:p>
          <a:p>
            <a:pPr fontAlgn="t"/>
            <a:endParaRPr lang="es-MX" b="1" dirty="0"/>
          </a:p>
          <a:p>
            <a:pPr fontAlgn="t"/>
            <a:r>
              <a:rPr lang="es-MX" dirty="0"/>
              <a:t>Lo cual nos distingue por el compromiso con la transparencia, la rendición de cuentas y la profesionalización del trabajo que realizamos como Donataria Autorizada</a:t>
            </a:r>
            <a:endParaRPr lang="es-MX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A7736D7-1A47-B161-4A7F-376A512A99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069" y="8059019"/>
            <a:ext cx="3308424" cy="33084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AB5CA-97EE-0788-B96F-418718305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uadroTexto 30">
            <a:extLst>
              <a:ext uri="{FF2B5EF4-FFF2-40B4-BE49-F238E27FC236}">
                <a16:creationId xmlns:a16="http://schemas.microsoft.com/office/drawing/2014/main" id="{7951801A-5F08-1CA5-2D89-2BBD60F78243}"/>
              </a:ext>
            </a:extLst>
          </p:cNvPr>
          <p:cNvSpPr txBox="1"/>
          <p:nvPr/>
        </p:nvSpPr>
        <p:spPr>
          <a:xfrm>
            <a:off x="8112113" y="7686285"/>
            <a:ext cx="12192000" cy="57041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fontAlgn="t"/>
            <a:r>
              <a:rPr lang="es-MX" sz="4000" b="1" dirty="0">
                <a:latin typeface="Indivisa Text Sans" pitchFamily="50" charset="0"/>
              </a:rPr>
              <a:t>Eventos de recaudación</a:t>
            </a:r>
            <a:r>
              <a:rPr lang="es-MX" sz="4000" dirty="0">
                <a:latin typeface="Indivisa Text Sans" pitchFamily="50" charset="0"/>
              </a:rPr>
              <a:t> como: </a:t>
            </a:r>
            <a:endParaRPr lang="es-MX" sz="1400" dirty="0">
              <a:latin typeface="Indivisa Text Sans" pitchFamily="50" charset="0"/>
            </a:endParaRPr>
          </a:p>
          <a:p>
            <a:pPr lvl="1" fontAlgn="t"/>
            <a:r>
              <a:rPr lang="es-MX" sz="3200" dirty="0"/>
              <a:t>✅ </a:t>
            </a:r>
            <a:r>
              <a:rPr lang="es-MX" sz="3200" b="1" spc="-150" dirty="0">
                <a:solidFill>
                  <a:srgbClr val="022F87"/>
                </a:solidFill>
                <a:latin typeface="Indivisa Text Sans Bold"/>
                <a:sym typeface="Indivisa Text Sans Bold"/>
              </a:rPr>
              <a:t>Sorteo Lasallista</a:t>
            </a:r>
          </a:p>
          <a:p>
            <a:pPr lvl="1" fontAlgn="t"/>
            <a:r>
              <a:rPr lang="es-MX" sz="3200" dirty="0"/>
              <a:t>✅ </a:t>
            </a:r>
            <a:r>
              <a:rPr lang="es-MX" sz="3200" b="1" spc="-150" dirty="0">
                <a:solidFill>
                  <a:srgbClr val="022F87"/>
                </a:solidFill>
                <a:latin typeface="Indivisa Text Sans Bold"/>
                <a:sym typeface="Indivisa Text Sans Bold"/>
              </a:rPr>
              <a:t>Carrera Lasallista</a:t>
            </a:r>
          </a:p>
          <a:p>
            <a:pPr lvl="1" fontAlgn="t"/>
            <a:r>
              <a:rPr lang="es-MX" sz="3200" dirty="0"/>
              <a:t>✅ </a:t>
            </a:r>
            <a:r>
              <a:rPr lang="es-MX" sz="3200" b="1" spc="-150" dirty="0">
                <a:solidFill>
                  <a:srgbClr val="022F87"/>
                </a:solidFill>
                <a:latin typeface="Indivisa Text Sans Bold"/>
                <a:sym typeface="Indivisa Text Sans Bold"/>
              </a:rPr>
              <a:t>Torneos de golf (voluntariado)</a:t>
            </a:r>
          </a:p>
          <a:p>
            <a:pPr lvl="1" fontAlgn="t"/>
            <a:r>
              <a:rPr lang="es-MX" sz="3200" dirty="0"/>
              <a:t>✅ </a:t>
            </a:r>
            <a:r>
              <a:rPr lang="es-MX" sz="3200" b="1" spc="-150" dirty="0">
                <a:solidFill>
                  <a:srgbClr val="022F87"/>
                </a:solidFill>
                <a:latin typeface="Indivisa Text Sans Bold"/>
                <a:sym typeface="Indivisa Text Sans Bold"/>
              </a:rPr>
              <a:t>Día Indivisa</a:t>
            </a:r>
          </a:p>
        </p:txBody>
      </p:sp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00BE6AC1-92E6-5B4F-C6F6-B56FC469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B085792-638A-AC53-1438-1B7F218BE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71" y="1108953"/>
            <a:ext cx="3664215" cy="1497781"/>
          </a:xfrm>
          <a:prstGeom prst="rect">
            <a:avLst/>
          </a:prstGeom>
        </p:spPr>
      </p:pic>
      <p:sp>
        <p:nvSpPr>
          <p:cNvPr id="5" name="TÍTULO DE POSICIÓN">
            <a:extLst>
              <a:ext uri="{FF2B5EF4-FFF2-40B4-BE49-F238E27FC236}">
                <a16:creationId xmlns:a16="http://schemas.microsoft.com/office/drawing/2014/main" id="{6243483C-2612-121C-60A4-9170F4A7E592}"/>
              </a:ext>
            </a:extLst>
          </p:cNvPr>
          <p:cNvSpPr txBox="1"/>
          <p:nvPr/>
        </p:nvSpPr>
        <p:spPr>
          <a:xfrm>
            <a:off x="8112113" y="270262"/>
            <a:ext cx="6820778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b="1" dirty="0"/>
              <a:t>¿Cómo recibimos apoyo?</a:t>
            </a:r>
          </a:p>
        </p:txBody>
      </p:sp>
      <p:sp>
        <p:nvSpPr>
          <p:cNvPr id="7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9345383B-FA58-2CA8-F3E1-FE471DADE235}"/>
              </a:ext>
            </a:extLst>
          </p:cNvPr>
          <p:cNvSpPr txBox="1"/>
          <p:nvPr/>
        </p:nvSpPr>
        <p:spPr>
          <a:xfrm>
            <a:off x="8112113" y="1356305"/>
            <a:ext cx="12215624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fontAlgn="t"/>
            <a:r>
              <a:rPr lang="es-MX" dirty="0">
                <a:latin typeface="Indivisa Text Sans" pitchFamily="50" charset="0"/>
              </a:rPr>
              <a:t>Alianzas con Fundaciones que apoyan a la educación</a:t>
            </a:r>
          </a:p>
          <a:p>
            <a:pPr fontAlgn="t"/>
            <a:r>
              <a:rPr lang="es-MX" dirty="0">
                <a:latin typeface="Indivisa Text Sans" pitchFamily="50" charset="0"/>
              </a:rPr>
              <a:t>Programa de Reciclaje  (Economía Circular)</a:t>
            </a:r>
          </a:p>
          <a:p>
            <a:pPr fontAlgn="t"/>
            <a:r>
              <a:rPr lang="es-MX" dirty="0">
                <a:latin typeface="Indivisa Text Sans" pitchFamily="50" charset="0"/>
              </a:rPr>
              <a:t>Programa de Redondeo</a:t>
            </a:r>
          </a:p>
          <a:p>
            <a:pPr fontAlgn="t"/>
            <a:r>
              <a:rPr lang="es-MX" dirty="0">
                <a:latin typeface="Indivisa Text Sans" pitchFamily="50" charset="0"/>
              </a:rPr>
              <a:t>Programa de Platillos por la Educación</a:t>
            </a:r>
          </a:p>
        </p:txBody>
      </p:sp>
      <p:sp>
        <p:nvSpPr>
          <p:cNvPr id="10" name="EN SUS VARIENTES (Regular) y (Bold)">
            <a:extLst>
              <a:ext uri="{FF2B5EF4-FFF2-40B4-BE49-F238E27FC236}">
                <a16:creationId xmlns:a16="http://schemas.microsoft.com/office/drawing/2014/main" id="{E2E9FFA8-923D-15CA-2943-F9EA824C4717}"/>
              </a:ext>
            </a:extLst>
          </p:cNvPr>
          <p:cNvSpPr txBox="1"/>
          <p:nvPr/>
        </p:nvSpPr>
        <p:spPr>
          <a:xfrm>
            <a:off x="421367" y="4902741"/>
            <a:ext cx="6660920" cy="619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fontAlgn="t"/>
            <a:r>
              <a:rPr lang="es-MX" sz="3600" dirty="0"/>
              <a:t>¡Tu papel como alumno es vital!</a:t>
            </a:r>
          </a:p>
          <a:p>
            <a:pPr fontAlgn="t"/>
            <a:endParaRPr lang="es-MX" sz="3600" dirty="0"/>
          </a:p>
          <a:p>
            <a:pPr fontAlgn="t"/>
            <a:r>
              <a:rPr lang="es-MX" sz="3600" dirty="0"/>
              <a:t>Participando en actividades</a:t>
            </a:r>
          </a:p>
          <a:p>
            <a:pPr fontAlgn="t"/>
            <a:r>
              <a:rPr lang="es-MX" sz="3600" dirty="0"/>
              <a:t>Sumándote como voluntario</a:t>
            </a:r>
          </a:p>
          <a:p>
            <a:pPr fontAlgn="t"/>
            <a:r>
              <a:rPr lang="es-MX" sz="3600" dirty="0"/>
              <a:t>Promoviendo una cultura de dar</a:t>
            </a:r>
          </a:p>
          <a:p>
            <a:pPr fontAlgn="t"/>
            <a:endParaRPr lang="es-MX" sz="3600" dirty="0"/>
          </a:p>
          <a:p>
            <a:pPr fontAlgn="t"/>
            <a:endParaRPr lang="es-MX" sz="3600" dirty="0"/>
          </a:p>
          <a:p>
            <a:pPr fontAlgn="t"/>
            <a:r>
              <a:rPr lang="es-MX" sz="3600" dirty="0"/>
              <a:t>Aquí no solo estudias,</a:t>
            </a:r>
          </a:p>
          <a:p>
            <a:pPr fontAlgn="t"/>
            <a:r>
              <a:rPr lang="es-MX" sz="3600" dirty="0"/>
              <a:t> también </a:t>
            </a:r>
            <a:r>
              <a:rPr lang="es-MX" sz="3600" b="1" dirty="0"/>
              <a:t>transformas vidas</a:t>
            </a:r>
            <a:r>
              <a:rPr lang="es-MX" sz="3600" dirty="0"/>
              <a:t>.</a:t>
            </a:r>
          </a:p>
          <a:p>
            <a:pPr fontAlgn="t"/>
            <a:endParaRPr lang="es-MX" sz="3600" dirty="0"/>
          </a:p>
          <a:p>
            <a:pPr fontAlgn="t"/>
            <a:endParaRPr lang="es-MX" sz="3600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D59D3E31-9A57-A28E-3DB1-6AFB97433A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726" y="3588225"/>
            <a:ext cx="2830266" cy="3537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B7B92074-51AC-51F7-1FCB-DC0DD48E05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312" y="3588225"/>
            <a:ext cx="3537833" cy="3537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12BF9C8-6B45-1609-C4EA-7C85C45EDD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0489" y="3588226"/>
            <a:ext cx="2830267" cy="3537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Imagen 28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B9920F21-02D4-EC4A-5694-E822FC41924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8968"/>
          <a:stretch>
            <a:fillRect/>
          </a:stretch>
        </p:blipFill>
        <p:spPr>
          <a:xfrm>
            <a:off x="19919205" y="3588226"/>
            <a:ext cx="2829467" cy="3537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66384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CEC04-87BF-0E1D-A514-B6ACF190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>
            <a:extLst>
              <a:ext uri="{FF2B5EF4-FFF2-40B4-BE49-F238E27FC236}">
                <a16:creationId xmlns:a16="http://schemas.microsoft.com/office/drawing/2014/main" id="{FB416BC6-1AF7-BF15-3F7A-FA1FEAD92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220580" y="3848811"/>
            <a:ext cx="14610470" cy="9740313"/>
          </a:xfrm>
          <a:prstGeom prst="rect">
            <a:avLst/>
          </a:prstGeom>
        </p:spPr>
      </p:pic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B5E802EB-47B7-F23F-E7B8-F3A0A5CFB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9243DA89-AC26-1973-C075-6E3F150ECA5E}"/>
              </a:ext>
            </a:extLst>
          </p:cNvPr>
          <p:cNvSpPr txBox="1"/>
          <p:nvPr/>
        </p:nvSpPr>
        <p:spPr>
          <a:xfrm>
            <a:off x="9006032" y="430849"/>
            <a:ext cx="6371937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dirty="0"/>
              <a:t>Nuestro evento estrella:</a:t>
            </a:r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44F403AA-46A4-72C2-CCF4-98D38EA83C4D}"/>
              </a:ext>
            </a:extLst>
          </p:cNvPr>
          <p:cNvSpPr txBox="1"/>
          <p:nvPr/>
        </p:nvSpPr>
        <p:spPr>
          <a:xfrm>
            <a:off x="910743" y="3432277"/>
            <a:ext cx="8409263" cy="3013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just"/>
            <a:r>
              <a:rPr lang="es-MX" sz="2800" dirty="0">
                <a:latin typeface="Indivisa Text Sans" pitchFamily="50" charset="0"/>
              </a:rPr>
              <a:t>A través de </a:t>
            </a:r>
            <a:r>
              <a:rPr lang="es-MX" sz="2800" b="1" dirty="0">
                <a:latin typeface="Indivisa Text Sans" pitchFamily="50" charset="0"/>
              </a:rPr>
              <a:t>la venta de boletos</a:t>
            </a:r>
            <a:r>
              <a:rPr lang="es-MX" sz="2800" dirty="0">
                <a:latin typeface="Indivisa Text Sans" pitchFamily="50" charset="0"/>
              </a:rPr>
              <a:t>, se fortalecen a las diversas becas de la universidad. </a:t>
            </a:r>
          </a:p>
          <a:p>
            <a:pPr algn="just"/>
            <a:r>
              <a:rPr lang="es-MX" sz="2800" dirty="0">
                <a:latin typeface="Indivisa Text Sans" pitchFamily="50" charset="0"/>
              </a:rPr>
              <a:t>Así </a:t>
            </a:r>
            <a:r>
              <a:rPr lang="es-MX" sz="2800" b="1" dirty="0">
                <a:latin typeface="Indivisa Text Sans" pitchFamily="50" charset="0"/>
              </a:rPr>
              <a:t>cada boleto comprado, contribuye </a:t>
            </a:r>
            <a:r>
              <a:rPr lang="es-MX" sz="2800" dirty="0">
                <a:latin typeface="Indivisa Text Sans" pitchFamily="50" charset="0"/>
              </a:rPr>
              <a:t>directamente a apoyar a que más estudiantes continúen su formación académica y logren su meta de estudiar.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2737244-05E8-9609-AC10-32E4504B5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30" y="6789409"/>
            <a:ext cx="8409263" cy="3475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1FF33DE-8DAD-2368-A384-2D37DE58F7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29676"/>
          <a:stretch>
            <a:fillRect/>
          </a:stretch>
        </p:blipFill>
        <p:spPr>
          <a:xfrm>
            <a:off x="15414383" y="3361224"/>
            <a:ext cx="7080881" cy="7426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ÍTULO DE POSICIÓN">
            <a:extLst>
              <a:ext uri="{FF2B5EF4-FFF2-40B4-BE49-F238E27FC236}">
                <a16:creationId xmlns:a16="http://schemas.microsoft.com/office/drawing/2014/main" id="{3521E942-90D7-50D3-EF32-64511C029611}"/>
              </a:ext>
            </a:extLst>
          </p:cNvPr>
          <p:cNvSpPr txBox="1"/>
          <p:nvPr/>
        </p:nvSpPr>
        <p:spPr>
          <a:xfrm>
            <a:off x="9320006" y="1126468"/>
            <a:ext cx="569066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b="1" dirty="0"/>
              <a:t>SORTEO LASALLISTA</a:t>
            </a:r>
          </a:p>
        </p:txBody>
      </p:sp>
      <p:sp>
        <p:nvSpPr>
          <p:cNvPr id="22" name="TÍTULO DE POSICIÓN">
            <a:extLst>
              <a:ext uri="{FF2B5EF4-FFF2-40B4-BE49-F238E27FC236}">
                <a16:creationId xmlns:a16="http://schemas.microsoft.com/office/drawing/2014/main" id="{DDEC5E9A-E474-E76A-0D24-D411A5C537E8}"/>
              </a:ext>
            </a:extLst>
          </p:cNvPr>
          <p:cNvSpPr txBox="1"/>
          <p:nvPr/>
        </p:nvSpPr>
        <p:spPr>
          <a:xfrm>
            <a:off x="2976662" y="11615568"/>
            <a:ext cx="20554031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sz="3600" b="1" dirty="0"/>
              <a:t>Tú también puedes ser parte: </a:t>
            </a:r>
            <a:r>
              <a:rPr lang="es-MX" sz="3600" b="1" dirty="0">
                <a:solidFill>
                  <a:srgbClr val="61ABDA"/>
                </a:solidFill>
                <a:latin typeface="Indivisa Text Sans Regular"/>
                <a:sym typeface="Helvetica Neue"/>
              </a:rPr>
              <a:t>“Hoy compras un boleto, mañana ayudas a alguien a graduarse.”</a:t>
            </a:r>
          </a:p>
          <a:p>
            <a:pPr fontAlgn="t"/>
            <a:r>
              <a:rPr lang="es-MX" sz="3600" b="1" dirty="0"/>
              <a:t>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6ACCACC-828B-1B9F-D463-0B781DA536B2}"/>
              </a:ext>
            </a:extLst>
          </p:cNvPr>
          <p:cNvSpPr txBox="1"/>
          <p:nvPr/>
        </p:nvSpPr>
        <p:spPr>
          <a:xfrm>
            <a:off x="6576805" y="2144960"/>
            <a:ext cx="121887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MX" sz="5000" b="1" spc="-150" dirty="0">
                <a:solidFill>
                  <a:srgbClr val="61ABDA"/>
                </a:solidFill>
                <a:latin typeface="Indivisa Text Sans Regular"/>
                <a:sym typeface="Indivisa Text Sans Regular"/>
              </a:rPr>
              <a:t>8va. edición en OCTUBRE 2026: 14 premios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1C070107-141E-4B82-276B-6E3B61612C3B}"/>
              </a:ext>
            </a:extLst>
          </p:cNvPr>
          <p:cNvSpPr/>
          <p:nvPr/>
        </p:nvSpPr>
        <p:spPr>
          <a:xfrm>
            <a:off x="8253444" y="7051227"/>
            <a:ext cx="394842" cy="140464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9428631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BEE4AF0-4D04-8015-238C-736BC1CB0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364957" y="2397971"/>
            <a:ext cx="15992770" cy="10661846"/>
          </a:xfrm>
          <a:prstGeom prst="rect">
            <a:avLst/>
          </a:prstGeom>
        </p:spPr>
      </p:pic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8610089" y="656183"/>
            <a:ext cx="716382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dirty="0"/>
              <a:t>Nuestro programa estrella:</a:t>
            </a: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9582559" y="3798069"/>
            <a:ext cx="6508293" cy="4201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 fontAlgn="t"/>
            <a:r>
              <a:rPr lang="es-MX" sz="2800" dirty="0">
                <a:latin typeface="Indivisa Text Sans" pitchFamily="50" charset="0"/>
              </a:rPr>
              <a:t>A través de este programa:</a:t>
            </a:r>
          </a:p>
          <a:p>
            <a:pPr algn="ctr" fontAlgn="t"/>
            <a:r>
              <a:rPr lang="es-MX" sz="2800" dirty="0"/>
              <a:t>✅ </a:t>
            </a:r>
            <a:r>
              <a:rPr lang="es-MX" sz="2800" dirty="0">
                <a:latin typeface="Indivisa Text Sans" pitchFamily="50" charset="0"/>
              </a:rPr>
              <a:t>Personas, egresados y empresas </a:t>
            </a:r>
            <a:r>
              <a:rPr lang="es-MX" sz="2800" b="1" dirty="0">
                <a:latin typeface="Indivisa Text Sans" pitchFamily="50" charset="0"/>
              </a:rPr>
              <a:t>donan mensualmente</a:t>
            </a:r>
            <a:endParaRPr lang="es-MX" sz="2800" dirty="0">
              <a:latin typeface="Indivisa Text Sans" pitchFamily="50" charset="0"/>
            </a:endParaRPr>
          </a:p>
          <a:p>
            <a:pPr algn="ctr" fontAlgn="t"/>
            <a:r>
              <a:rPr lang="es-MX" sz="2800" dirty="0"/>
              <a:t>✅ </a:t>
            </a:r>
            <a:r>
              <a:rPr lang="es-MX" sz="2800" dirty="0">
                <a:latin typeface="Indivisa Text Sans" pitchFamily="50" charset="0"/>
              </a:rPr>
              <a:t>Apoyan a estudiantes como tú a </a:t>
            </a:r>
            <a:r>
              <a:rPr lang="es-MX" sz="2800" b="1" dirty="0">
                <a:latin typeface="Indivisa Text Sans" pitchFamily="50" charset="0"/>
              </a:rPr>
              <a:t>concluir sus estudios</a:t>
            </a:r>
            <a:endParaRPr lang="es-MX" sz="2800" dirty="0">
              <a:latin typeface="Indivisa Text Sans" pitchFamily="50" charset="0"/>
            </a:endParaRP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sz="2800" dirty="0">
              <a:latin typeface="Indivisa Text Sans" pitchFamily="50" charset="0"/>
            </a:endParaRPr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602899" y="3798069"/>
            <a:ext cx="8979660" cy="5598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just"/>
            <a:r>
              <a:rPr lang="es-MX" sz="2800" dirty="0">
                <a:latin typeface="Indivisa Text Sans" pitchFamily="50" charset="0"/>
              </a:rPr>
              <a:t>Es una iniciativa de la Universidad La Salle Cancún diseñada para brindar apoyo a los jóvenes lasallistas que se detectan </a:t>
            </a:r>
            <a:r>
              <a:rPr lang="es-MX" sz="2800" b="1" dirty="0">
                <a:latin typeface="Indivisa Text Sans" pitchFamily="50" charset="0"/>
              </a:rPr>
              <a:t>por la posibilidad de abandonar sus estudios de licenciatura a causa de diversas limitaciones </a:t>
            </a:r>
            <a:r>
              <a:rPr lang="es-MX" sz="2800" dirty="0">
                <a:latin typeface="Indivisa Text Sans" pitchFamily="50" charset="0"/>
              </a:rPr>
              <a:t>económicas. </a:t>
            </a:r>
          </a:p>
          <a:p>
            <a:pPr algn="just"/>
            <a:r>
              <a:rPr lang="es-MX" sz="2800" dirty="0">
                <a:latin typeface="Indivisa Text Sans" pitchFamily="50" charset="0"/>
              </a:rPr>
              <a:t>Se crea en el 2018, gracias al apoyo de la Mesa de Seguridad y Justicia de Quintana Roo, con el objetivo de impulsar a dichos jóvenes con la aportación de diversos donantes para asegurar la permanencia y conclusión de su educación superior y con ello, alcanzar su máximo potencial.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6AF4A1-EA96-7746-E206-B0819BAD5D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15" y="1279451"/>
            <a:ext cx="5922967" cy="18953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8452DC-77C3-6555-681E-5F29D548FC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99" y="9489221"/>
            <a:ext cx="3973286" cy="2648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F4C80AD-4097-CD26-A6B6-F2EB820281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583" y="9489221"/>
            <a:ext cx="4111558" cy="2741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E58407A-40E4-E40E-AB7E-8816DB110A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630" y="9489220"/>
            <a:ext cx="4111559" cy="2741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27EA0-C0AA-08A9-2253-4F7792436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CD879325-5CB4-B63F-D157-D8808A7DF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F152AC1-B602-9515-DC88-29C9477EC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83" y="1921395"/>
            <a:ext cx="5580816" cy="2281209"/>
          </a:xfrm>
          <a:prstGeom prst="rect">
            <a:avLst/>
          </a:prstGeom>
        </p:spPr>
      </p:pic>
      <p:sp>
        <p:nvSpPr>
          <p:cNvPr id="5" name="TÍTULO DE POSICIÓN">
            <a:extLst>
              <a:ext uri="{FF2B5EF4-FFF2-40B4-BE49-F238E27FC236}">
                <a16:creationId xmlns:a16="http://schemas.microsoft.com/office/drawing/2014/main" id="{16875566-BF7D-5DE1-E9B6-E913111970FB}"/>
              </a:ext>
            </a:extLst>
          </p:cNvPr>
          <p:cNvSpPr txBox="1"/>
          <p:nvPr/>
        </p:nvSpPr>
        <p:spPr>
          <a:xfrm>
            <a:off x="11762963" y="1921395"/>
            <a:ext cx="6623608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fontAlgn="t"/>
            <a:r>
              <a:rPr lang="es-MX" b="1" dirty="0"/>
              <a:t>Conoce nuestro informe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4B0A113-A71B-E642-9577-2A484E992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003" y="3754783"/>
            <a:ext cx="5905675" cy="7382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CFF96CA-F530-43EF-DE1C-BF9F78C85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73781" y="4917990"/>
            <a:ext cx="4567343" cy="5055677"/>
          </a:xfrm>
          <a:prstGeom prst="rect">
            <a:avLst/>
          </a:prstGeom>
        </p:spPr>
      </p:pic>
      <p:sp>
        <p:nvSpPr>
          <p:cNvPr id="20" name="EN SUS VARIENTES (Regular) y (Bold)">
            <a:extLst>
              <a:ext uri="{FF2B5EF4-FFF2-40B4-BE49-F238E27FC236}">
                <a16:creationId xmlns:a16="http://schemas.microsoft.com/office/drawing/2014/main" id="{5EA4C60E-F077-EC14-062E-FB642799F361}"/>
              </a:ext>
            </a:extLst>
          </p:cNvPr>
          <p:cNvSpPr txBox="1"/>
          <p:nvPr/>
        </p:nvSpPr>
        <p:spPr>
          <a:xfrm>
            <a:off x="287552" y="9174351"/>
            <a:ext cx="7317580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fontAlgn="t"/>
            <a:r>
              <a:rPr lang="es-MX" sz="3600" dirty="0"/>
              <a:t>Contacto:</a:t>
            </a:r>
          </a:p>
          <a:p>
            <a:pPr fontAlgn="t"/>
            <a:endParaRPr lang="es-MX" sz="3600" dirty="0"/>
          </a:p>
          <a:p>
            <a:pPr algn="l" fontAlgn="t"/>
            <a:r>
              <a:rPr lang="es-MX" sz="3200" dirty="0"/>
              <a:t>LCC. Margarita Velasco</a:t>
            </a:r>
          </a:p>
          <a:p>
            <a:pPr algn="l" fontAlgn="t"/>
            <a:r>
              <a:rPr lang="es-MX" sz="3200" dirty="0"/>
              <a:t>gestiondeinversion@lasallecancun.edu.mx</a:t>
            </a:r>
          </a:p>
          <a:p>
            <a:pPr algn="l" fontAlgn="t"/>
            <a:r>
              <a:rPr lang="es-MX" sz="3200" dirty="0"/>
              <a:t>886 22 01 ext. 230</a:t>
            </a:r>
          </a:p>
          <a:p>
            <a:pPr fontAlgn="t"/>
            <a:endParaRPr lang="es-MX" sz="3600" dirty="0"/>
          </a:p>
          <a:p>
            <a:pPr fontAlgn="t"/>
            <a:endParaRPr lang="es-MX" sz="3600" dirty="0"/>
          </a:p>
        </p:txBody>
      </p:sp>
    </p:spTree>
    <p:extLst>
      <p:ext uri="{BB962C8B-B14F-4D97-AF65-F5344CB8AC3E}">
        <p14:creationId xmlns:p14="http://schemas.microsoft.com/office/powerpoint/2010/main" val="37310235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433</Words>
  <Application>Microsoft Office PowerPoint</Application>
  <PresentationFormat>Personalizado</PresentationFormat>
  <Paragraphs>49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Helvetica Neue</vt:lpstr>
      <vt:lpstr>Helvetica Neue Light</vt:lpstr>
      <vt:lpstr>Helvetica Neue Medium</vt:lpstr>
      <vt:lpstr>Indivisa Text Sans</vt:lpstr>
      <vt:lpstr>Indivisa Text Sans Bold</vt:lpstr>
      <vt:lpstr>Indivisa Text Sans Regular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Margarita Velasco</dc:creator>
  <cp:lastModifiedBy>Margarita Velasco</cp:lastModifiedBy>
  <cp:revision>7</cp:revision>
  <dcterms:modified xsi:type="dcterms:W3CDTF">2026-06-17T15:21:05Z</dcterms:modified>
</cp:coreProperties>
</file>