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7" r:id="rId2"/>
    <p:sldId id="272" r:id="rId3"/>
    <p:sldId id="277" r:id="rId4"/>
    <p:sldId id="261" r:id="rId5"/>
    <p:sldId id="278" r:id="rId6"/>
    <p:sldId id="276" r:id="rId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49" d="100"/>
          <a:sy n="49" d="100"/>
        </p:scale>
        <p:origin x="95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5" name="Shape 16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PARADOR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SEPARADOR 01,5.png" descr="SEPARADOR 01,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" y="-1"/>
            <a:ext cx="7556502" cy="13716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La Salle.png" descr="La Sal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72261" y="11125200"/>
            <a:ext cx="1623076" cy="1625600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TERIOR (0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Imagen" descr="Image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9878" y="11271557"/>
            <a:ext cx="2690113" cy="1150829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ORTADA.png" descr="PORT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GRACIAS"/>
          <p:cNvSpPr txBox="1"/>
          <p:nvPr/>
        </p:nvSpPr>
        <p:spPr>
          <a:xfrm>
            <a:off x="9800589" y="6845300"/>
            <a:ext cx="4782821" cy="162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t>GRACIAS</a:t>
            </a:r>
          </a:p>
        </p:txBody>
      </p:sp>
      <p:pic>
        <p:nvPicPr>
          <p:cNvPr id="156" name="INDIVISA MANENT.png" descr="INDIVISA MAN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590" y="11653638"/>
            <a:ext cx="4782821" cy="2663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n" descr="Image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9090" y="746467"/>
            <a:ext cx="3885820" cy="3891866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RTADA.png" descr="PORTAD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617450"/>
            <a:ext cx="24384000" cy="1104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n" descr="Imag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7083" y="1087160"/>
            <a:ext cx="9429834" cy="2406146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5" name="Nivel de texto 1…"/>
          <p:cNvSpPr txBox="1">
            <a:spLocks noGrp="1"/>
          </p:cNvSpPr>
          <p:nvPr>
            <p:ph type="body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64" r:id="rId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cobranza@lasallecancun.edu.mx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cobranza2@lasallecancun.edu.mx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IEMPRE UTILIZA “INDIVISA TEXT SANS”"/>
          <p:cNvSpPr txBox="1"/>
          <p:nvPr/>
        </p:nvSpPr>
        <p:spPr>
          <a:xfrm>
            <a:off x="4230693" y="6235700"/>
            <a:ext cx="15922629" cy="1641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10000" spc="-30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DEPARTAMENTO DE COBRANZA</a:t>
            </a:r>
            <a:endParaRPr dirty="0"/>
          </a:p>
        </p:txBody>
      </p:sp>
      <p:sp>
        <p:nvSpPr>
          <p:cNvPr id="172" name="EN SUS VARIENTES (Regular) y (Bold)"/>
          <p:cNvSpPr txBox="1"/>
          <p:nvPr/>
        </p:nvSpPr>
        <p:spPr>
          <a:xfrm>
            <a:off x="9319423" y="7900238"/>
            <a:ext cx="5745164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r>
              <a:rPr lang="es-MX" dirty="0"/>
              <a:t>INDUCCIÓN 2026-2027</a:t>
            </a:r>
            <a:endParaRPr dirty="0"/>
          </a:p>
        </p:txBody>
      </p:sp>
      <p:sp>
        <p:nvSpPr>
          <p:cNvPr id="173" name="En los puntajes señalados"/>
          <p:cNvSpPr txBox="1"/>
          <p:nvPr/>
        </p:nvSpPr>
        <p:spPr>
          <a:xfrm>
            <a:off x="12140671" y="11253877"/>
            <a:ext cx="102657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500" spc="-75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/>
          <p:cNvSpPr txBox="1"/>
          <p:nvPr/>
        </p:nvSpPr>
        <p:spPr>
          <a:xfrm>
            <a:off x="2405057" y="1799166"/>
            <a:ext cx="2866169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s-MX" dirty="0"/>
              <a:t>COBRANZA</a:t>
            </a:r>
            <a:endParaRPr dirty="0"/>
          </a:p>
        </p:txBody>
      </p:sp>
      <p:sp>
        <p:nvSpPr>
          <p:cNvPr id="300" name="Texto para subtítulo"/>
          <p:cNvSpPr txBox="1"/>
          <p:nvPr/>
        </p:nvSpPr>
        <p:spPr>
          <a:xfrm>
            <a:off x="3786811" y="4988650"/>
            <a:ext cx="102656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endParaRPr dirty="0"/>
          </a:p>
        </p:txBody>
      </p:sp>
      <p:sp>
        <p:nvSpPr>
          <p:cNvPr id="301" name="TÍTULO DE POSICIÓN"/>
          <p:cNvSpPr txBox="1"/>
          <p:nvPr/>
        </p:nvSpPr>
        <p:spPr>
          <a:xfrm>
            <a:off x="11797982" y="1786466"/>
            <a:ext cx="8005397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DEPARTAMENTO DE COBRANZA</a:t>
            </a:r>
            <a:endParaRPr dirty="0"/>
          </a:p>
        </p:txBody>
      </p:sp>
      <p:sp>
        <p:nvSpPr>
          <p:cNvPr id="303" name="Lorem ipsum dolor sit amet, consectetuer adipiscing elit. Aenean commodo ligula eget dolor. Aenean massa. Cum sociis natoque penatibus et magnis dis parturient montes, nascetur ridiculus mus."/>
          <p:cNvSpPr txBox="1"/>
          <p:nvPr/>
        </p:nvSpPr>
        <p:spPr>
          <a:xfrm>
            <a:off x="8496300" y="3545679"/>
            <a:ext cx="13497224" cy="7797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marL="857250" indent="-857250">
              <a:buFont typeface="Wingdings" panose="05000000000000000000" pitchFamily="2" charset="2"/>
              <a:buChar char="§"/>
            </a:pPr>
            <a:r>
              <a:rPr lang="es-ES_tradnl" sz="5000" dirty="0">
                <a:latin typeface="Indivisa Text Sans"/>
              </a:rPr>
              <a:t>En cobranza damos el seguimiento al pago oportuno de las colegiaturas.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s-ES_tradnl" sz="5000" dirty="0">
              <a:latin typeface="Indivisa Text Sans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es-ES_tradnl" sz="5000" dirty="0">
                <a:latin typeface="Indivisa Text Sans"/>
              </a:rPr>
              <a:t>Gestionamos las diferentes opciones y medios de pago.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s-ES_tradnl" sz="5000" dirty="0">
              <a:latin typeface="Indivisa Text Sans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es-ES_tradnl" sz="5000" dirty="0">
                <a:latin typeface="Indivisa Text Sans"/>
              </a:rPr>
              <a:t>Supervisamos la correcta facturación de los pagos recibidos.</a:t>
            </a:r>
          </a:p>
          <a:p>
            <a:pPr marL="857250" indent="-857250">
              <a:buFont typeface="Wingdings" panose="05000000000000000000" pitchFamily="2" charset="2"/>
              <a:buChar char="§"/>
            </a:pPr>
            <a:endParaRPr lang="es-ES_tradnl" sz="5000" dirty="0">
              <a:latin typeface="Indivisa Text Sans"/>
            </a:endParaRPr>
          </a:p>
          <a:p>
            <a:pPr marL="857250" indent="-857250">
              <a:buFont typeface="Wingdings" panose="05000000000000000000" pitchFamily="2" charset="2"/>
              <a:buChar char="§"/>
            </a:pPr>
            <a:r>
              <a:rPr lang="es-ES_tradnl" sz="5000" dirty="0">
                <a:latin typeface="Indivisa Text Sans"/>
              </a:rPr>
              <a:t>Atendemos dudas sobre los pagos realizados.</a:t>
            </a:r>
          </a:p>
        </p:txBody>
      </p:sp>
      <p:sp>
        <p:nvSpPr>
          <p:cNvPr id="304" name="1"/>
          <p:cNvSpPr txBox="1"/>
          <p:nvPr/>
        </p:nvSpPr>
        <p:spPr>
          <a:xfrm>
            <a:off x="3078479" y="6501734"/>
            <a:ext cx="1386841" cy="467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dirty="0"/>
              <a:t>1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5CF98-1BFC-A2E5-B54D-6F5EE58FE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La Salle.png" descr="La Salle.png">
            <a:extLst>
              <a:ext uri="{FF2B5EF4-FFF2-40B4-BE49-F238E27FC236}">
                <a16:creationId xmlns:a16="http://schemas.microsoft.com/office/drawing/2014/main" id="{5A64D72A-CA35-A659-6511-EED44F42C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924" y="12970262"/>
            <a:ext cx="2037751" cy="475476"/>
          </a:xfrm>
          <a:prstGeom prst="rect">
            <a:avLst/>
          </a:prstGeom>
          <a:ln w="12700">
            <a:miter lim="400000"/>
          </a:ln>
        </p:spPr>
      </p:pic>
      <p:sp>
        <p:nvSpPr>
          <p:cNvPr id="299" name="TÍTULO PARA SEPARADOR VERTICAL">
            <a:extLst>
              <a:ext uri="{FF2B5EF4-FFF2-40B4-BE49-F238E27FC236}">
                <a16:creationId xmlns:a16="http://schemas.microsoft.com/office/drawing/2014/main" id="{C51281F4-B7EB-5359-1CA2-6DDE90D47AC7}"/>
              </a:ext>
            </a:extLst>
          </p:cNvPr>
          <p:cNvSpPr txBox="1"/>
          <p:nvPr/>
        </p:nvSpPr>
        <p:spPr>
          <a:xfrm>
            <a:off x="2405057" y="1799166"/>
            <a:ext cx="2866169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ctr">
              <a:spcBef>
                <a:spcPts val="0"/>
              </a:spcBef>
              <a:defRPr sz="5000" spc="-150">
                <a:solidFill>
                  <a:srgbClr val="FFFFFF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pPr>
            <a:r>
              <a:rPr lang="es-MX" dirty="0"/>
              <a:t>COBRANZA</a:t>
            </a:r>
            <a:endParaRPr dirty="0"/>
          </a:p>
        </p:txBody>
      </p:sp>
      <p:sp>
        <p:nvSpPr>
          <p:cNvPr id="300" name="Texto para subtítulo">
            <a:extLst>
              <a:ext uri="{FF2B5EF4-FFF2-40B4-BE49-F238E27FC236}">
                <a16:creationId xmlns:a16="http://schemas.microsoft.com/office/drawing/2014/main" id="{D0EF06A6-DFFA-9AD1-A6F0-A889759D0116}"/>
              </a:ext>
            </a:extLst>
          </p:cNvPr>
          <p:cNvSpPr txBox="1"/>
          <p:nvPr/>
        </p:nvSpPr>
        <p:spPr>
          <a:xfrm>
            <a:off x="3786811" y="4988650"/>
            <a:ext cx="102656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4000" spc="-119">
                <a:solidFill>
                  <a:srgbClr val="61ABDA"/>
                </a:solidFill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endParaRPr dirty="0"/>
          </a:p>
        </p:txBody>
      </p:sp>
      <p:sp>
        <p:nvSpPr>
          <p:cNvPr id="301" name="TÍTULO DE POSICIÓN">
            <a:extLst>
              <a:ext uri="{FF2B5EF4-FFF2-40B4-BE49-F238E27FC236}">
                <a16:creationId xmlns:a16="http://schemas.microsoft.com/office/drawing/2014/main" id="{4C028B73-C604-3F36-D876-661DF2F07BA8}"/>
              </a:ext>
            </a:extLst>
          </p:cNvPr>
          <p:cNvSpPr txBox="1"/>
          <p:nvPr/>
        </p:nvSpPr>
        <p:spPr>
          <a:xfrm>
            <a:off x="11797982" y="1786466"/>
            <a:ext cx="3893695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COLEGIATURAS</a:t>
            </a:r>
            <a:endParaRPr dirty="0"/>
          </a:p>
        </p:txBody>
      </p:sp>
      <p:sp>
        <p:nvSpPr>
          <p:cNvPr id="303" name="Lorem ipsum dolor sit amet, consectetuer adipiscing elit. Aenean commodo ligula eget dolor. Aenean massa. Cum sociis natoque penatibus et magnis dis parturient montes, nascetur ridiculus mus.">
            <a:extLst>
              <a:ext uri="{FF2B5EF4-FFF2-40B4-BE49-F238E27FC236}">
                <a16:creationId xmlns:a16="http://schemas.microsoft.com/office/drawing/2014/main" id="{6FFEA165-A595-C5A9-66ED-2BADB09D4619}"/>
              </a:ext>
            </a:extLst>
          </p:cNvPr>
          <p:cNvSpPr txBox="1"/>
          <p:nvPr/>
        </p:nvSpPr>
        <p:spPr>
          <a:xfrm>
            <a:off x="8832713" y="3872111"/>
            <a:ext cx="13093431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just">
              <a:spcBef>
                <a:spcPts val="0"/>
              </a:spcBef>
              <a:defRPr sz="3000" spc="-90">
                <a:latin typeface="Indivisa Text Sans Regular"/>
                <a:ea typeface="Indivisa Text Sans Regular"/>
                <a:cs typeface="Indivisa Text Sans Regular"/>
                <a:sym typeface="Indivisa Text Sans Regular"/>
              </a:defRPr>
            </a:lvl1pPr>
          </a:lstStyle>
          <a:p>
            <a:pPr marL="685800" indent="-685800">
              <a:buFont typeface="Wingdings" panose="05000000000000000000" pitchFamily="2" charset="2"/>
              <a:buChar char="§"/>
            </a:pPr>
            <a:r>
              <a:rPr lang="es-ES_tradnl" sz="5000" dirty="0">
                <a:latin typeface="Indivisa Text Sans"/>
              </a:rPr>
              <a:t>El pago de la colegiatura se debe realizar dentro de los primeros 10 días del mes en curso. A partir del día 11 se genera un recargo del 4% mensual.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es-ES_tradnl" sz="5000" dirty="0">
              <a:latin typeface="Indivisa Text Sans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es-ES_tradnl" sz="5000" dirty="0">
                <a:latin typeface="Indivisa Text Sans"/>
              </a:rPr>
              <a:t>Actualmente puedes realizar tus pagos en las siguientes modalidades:</a:t>
            </a:r>
            <a:endParaRPr lang="es-ES_tradnl" sz="5000" dirty="0">
              <a:cs typeface="Calibri" panose="020F0502020204030204"/>
            </a:endParaRPr>
          </a:p>
        </p:txBody>
      </p:sp>
      <p:sp>
        <p:nvSpPr>
          <p:cNvPr id="304" name="1">
            <a:extLst>
              <a:ext uri="{FF2B5EF4-FFF2-40B4-BE49-F238E27FC236}">
                <a16:creationId xmlns:a16="http://schemas.microsoft.com/office/drawing/2014/main" id="{235D3B05-2348-494A-E16A-8E40002B2D4F}"/>
              </a:ext>
            </a:extLst>
          </p:cNvPr>
          <p:cNvSpPr txBox="1"/>
          <p:nvPr/>
        </p:nvSpPr>
        <p:spPr>
          <a:xfrm>
            <a:off x="2803685" y="6501734"/>
            <a:ext cx="1936429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30000" spc="-900">
                <a:solidFill>
                  <a:srgbClr val="B5D6ED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864578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/>
          <p:cNvSpPr txBox="1"/>
          <p:nvPr/>
        </p:nvSpPr>
        <p:spPr>
          <a:xfrm>
            <a:off x="9678495" y="901700"/>
            <a:ext cx="5027017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OPCIONES DE PAGO</a:t>
            </a:r>
            <a:endParaRPr dirty="0"/>
          </a:p>
        </p:txBody>
      </p:sp>
      <p:sp>
        <p:nvSpPr>
          <p:cNvPr id="243" name="Lorem ipsum dolor sit amet, consectetuer adipiscing elit. Aenean commodo ligula eget dolor. Aenean massa. Cum sociis natoque penatibus et magnis dis parturient montes, nascetur ridiculus mus.…"/>
          <p:cNvSpPr txBox="1"/>
          <p:nvPr/>
        </p:nvSpPr>
        <p:spPr>
          <a:xfrm>
            <a:off x="2192906" y="2671266"/>
            <a:ext cx="11142094" cy="9223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r>
              <a:rPr lang="es-ES_tradnl" dirty="0">
                <a:latin typeface="Indivisa Text Sans"/>
              </a:rPr>
              <a:t>Transferencia electrónica referenciada.</a:t>
            </a:r>
          </a:p>
          <a:p>
            <a:r>
              <a:rPr lang="es-ES_tradnl" dirty="0">
                <a:latin typeface="Indivisa Text Sans"/>
              </a:rPr>
              <a:t>Fichas referenciadas para depósito bancario en Santander y Banamex.</a:t>
            </a:r>
          </a:p>
          <a:p>
            <a:r>
              <a:rPr lang="es-ES_tradnl" dirty="0">
                <a:latin typeface="Indivisa Text Sans"/>
              </a:rPr>
              <a:t>Pago en línea con tarjeta de crédito y/o débito VISA y MASTERCARD</a:t>
            </a:r>
          </a:p>
          <a:p>
            <a:r>
              <a:rPr lang="es-ES_tradnl" dirty="0">
                <a:latin typeface="Indivisa Text Sans"/>
              </a:rPr>
              <a:t>Fichas referenciadas de PAYCASH</a:t>
            </a:r>
          </a:p>
          <a:p>
            <a:r>
              <a:rPr lang="es-ES_tradnl" dirty="0">
                <a:latin typeface="Indivisa Text Sans"/>
              </a:rPr>
              <a:t>MUY IMPORTANTE: </a:t>
            </a:r>
            <a:r>
              <a:rPr lang="es-ES_tradnl" sz="5400" b="1" dirty="0">
                <a:latin typeface="Indivisa Text Sans"/>
              </a:rPr>
              <a:t>NO SE ACEPTA EFECTIVO</a:t>
            </a:r>
            <a:endParaRPr lang="es-ES_tradnl" b="1" dirty="0">
              <a:latin typeface="Indivisa Text San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8B762BE-DDA6-9BA1-B9B7-042027E709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436" t="13780" r="34889" b="11667"/>
          <a:stretch>
            <a:fillRect/>
          </a:stretch>
        </p:blipFill>
        <p:spPr>
          <a:xfrm>
            <a:off x="19011900" y="1621690"/>
            <a:ext cx="4267200" cy="593722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F13C431-4B0B-9121-43C3-E7FEE4DD8C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940" r="21609" b="4884"/>
          <a:stretch>
            <a:fillRect/>
          </a:stretch>
        </p:blipFill>
        <p:spPr>
          <a:xfrm>
            <a:off x="13016746" y="7660495"/>
            <a:ext cx="7683920" cy="486172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A6D69-F1A0-44F7-CF7E-C247FFE66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NERIOR 01.png" descr="INERIOR 01.png">
            <a:extLst>
              <a:ext uri="{FF2B5EF4-FFF2-40B4-BE49-F238E27FC236}">
                <a16:creationId xmlns:a16="http://schemas.microsoft.com/office/drawing/2014/main" id="{61B50C18-845B-2A5B-7EE1-A17C1667C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23800"/>
            <a:ext cx="24384000" cy="109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ÍTULO PRIMER INTERIOR (50 pts)">
            <a:extLst>
              <a:ext uri="{FF2B5EF4-FFF2-40B4-BE49-F238E27FC236}">
                <a16:creationId xmlns:a16="http://schemas.microsoft.com/office/drawing/2014/main" id="{28AED15B-9726-7C89-3C44-89774B246F3C}"/>
              </a:ext>
            </a:extLst>
          </p:cNvPr>
          <p:cNvSpPr txBox="1"/>
          <p:nvPr/>
        </p:nvSpPr>
        <p:spPr>
          <a:xfrm>
            <a:off x="10746897" y="901700"/>
            <a:ext cx="2890215" cy="87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5000" spc="-150">
                <a:solidFill>
                  <a:srgbClr val="022F87"/>
                </a:solidFill>
                <a:latin typeface="Indivisa Text Sans Bold"/>
                <a:ea typeface="Indivisa Text Sans Bold"/>
                <a:cs typeface="Indivisa Text Sans Bold"/>
                <a:sym typeface="Indivisa Text Sans Bold"/>
              </a:defRPr>
            </a:lvl1pPr>
          </a:lstStyle>
          <a:p>
            <a:r>
              <a:rPr lang="es-MX" dirty="0"/>
              <a:t>CONTACTO</a:t>
            </a:r>
            <a:endParaRPr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ECAB713-9087-BFA4-74F6-072D05D59DFC}"/>
              </a:ext>
            </a:extLst>
          </p:cNvPr>
          <p:cNvSpPr txBox="1"/>
          <p:nvPr/>
        </p:nvSpPr>
        <p:spPr>
          <a:xfrm>
            <a:off x="6096000" y="4480640"/>
            <a:ext cx="12192000" cy="68121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s-ES_tradnl" dirty="0"/>
              <a:t>Departamento de Cobranza</a:t>
            </a:r>
          </a:p>
          <a:p>
            <a:r>
              <a:rPr lang="es-ES_tradnl" dirty="0"/>
              <a:t>Edificio A, primer piso</a:t>
            </a:r>
          </a:p>
          <a:p>
            <a:r>
              <a:rPr lang="es-ES_tradnl" dirty="0"/>
              <a:t>Horario: 9:00-14:00 y de 15:00-18:00</a:t>
            </a:r>
          </a:p>
          <a:p>
            <a:r>
              <a:rPr lang="es-ES_tradnl" dirty="0"/>
              <a:t>Correo: </a:t>
            </a:r>
            <a:r>
              <a:rPr lang="es-ES_tradnl" dirty="0">
                <a:hlinkClick r:id="rId3"/>
              </a:rPr>
              <a:t>cobranza@lasallecancun.edu.mx</a:t>
            </a:r>
            <a:r>
              <a:rPr lang="es-ES_tradnl" dirty="0"/>
              <a:t> y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_tradnl" dirty="0"/>
              <a:t>             </a:t>
            </a:r>
            <a:r>
              <a:rPr lang="es-ES_tradnl" dirty="0">
                <a:hlinkClick r:id="rId4"/>
              </a:rPr>
              <a:t>cobranza2@lasallecancun.edu.mx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8537675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168</Words>
  <Application>Microsoft Office PowerPoint</Application>
  <PresentationFormat>Personalizado</PresentationFormat>
  <Paragraphs>30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Arial</vt:lpstr>
      <vt:lpstr>Calibri</vt:lpstr>
      <vt:lpstr>Helvetica Neue</vt:lpstr>
      <vt:lpstr>Helvetica Neue Light</vt:lpstr>
      <vt:lpstr>Helvetica Neue Medium</vt:lpstr>
      <vt:lpstr>Indivisa Text Sans</vt:lpstr>
      <vt:lpstr>Wingdings</vt:lpstr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Carla Ceron Vera</cp:lastModifiedBy>
  <cp:revision>8</cp:revision>
  <dcterms:modified xsi:type="dcterms:W3CDTF">2026-06-16T18:59:07Z</dcterms:modified>
</cp:coreProperties>
</file>