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7" r:id="rId2"/>
    <p:sldId id="261" r:id="rId3"/>
    <p:sldId id="292" r:id="rId4"/>
    <p:sldId id="293" r:id="rId5"/>
    <p:sldId id="294" r:id="rId6"/>
    <p:sldId id="290" r:id="rId7"/>
    <p:sldId id="263" r:id="rId8"/>
    <p:sldId id="276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Presentar al equipo. Mencionar que Verónica y Josué son los promotores de contacto para inscripciones.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D281-B1FB-0E48-9389-4384455E045E}" type="datetimeFigureOut">
              <a:rPr lang="es-MX" smtClean="0"/>
              <a:t>03/07/2026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865851" y="13081000"/>
            <a:ext cx="639599" cy="471924"/>
          </a:xfrm>
        </p:spPr>
        <p:txBody>
          <a:bodyPr/>
          <a:lstStyle/>
          <a:p>
            <a:fld id="{836B81F0-0F39-AC46-812F-7977D6D9503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264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64" r:id="rId3"/>
    <p:sldLayoutId id="2147483667" r:id="rId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dirposgrado@lasallecancun.edu.mx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vestigadorIIT@lasallecancun.edu.mx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8842529" y="6235700"/>
            <a:ext cx="6698949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dirty="0"/>
              <a:t>Investigación</a:t>
            </a:r>
            <a:endParaRPr dirty="0"/>
          </a:p>
        </p:txBody>
      </p:sp>
      <p:sp>
        <p:nvSpPr>
          <p:cNvPr id="172" name="EN SUS VARIENTES (Regular) y (Bold)"/>
          <p:cNvSpPr txBox="1"/>
          <p:nvPr/>
        </p:nvSpPr>
        <p:spPr>
          <a:xfrm>
            <a:off x="4989725" y="7900238"/>
            <a:ext cx="1440458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dirty="0"/>
              <a:t>Dirección de Posgrado, Investigación y Formación Continua</a:t>
            </a:r>
            <a:endParaRPr dirty="0"/>
          </a:p>
        </p:txBody>
      </p:sp>
      <p:sp>
        <p:nvSpPr>
          <p:cNvPr id="173" name="En los puntajes señalados"/>
          <p:cNvSpPr txBox="1"/>
          <p:nvPr/>
        </p:nvSpPr>
        <p:spPr>
          <a:xfrm>
            <a:off x="10441463" y="11253877"/>
            <a:ext cx="3501074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500" spc="-75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t>En los puntajes señalados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7109689" y="901700"/>
            <a:ext cx="1016464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dirty="0"/>
              <a:t>¿Qué se hace en el área de Investigación?</a:t>
            </a:r>
            <a:endParaRPr dirty="0"/>
          </a:p>
        </p:txBody>
      </p:sp>
      <p:sp>
        <p:nvSpPr>
          <p:cNvPr id="242" name="Texto para subtítulo (40 pts)"/>
          <p:cNvSpPr txBox="1"/>
          <p:nvPr/>
        </p:nvSpPr>
        <p:spPr>
          <a:xfrm>
            <a:off x="6417709" y="1866900"/>
            <a:ext cx="1154861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dirty="0"/>
              <a:t>Dirección de Posgrado, Investigación y Formación Continua</a:t>
            </a:r>
            <a:endParaRPr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2747391" y="3883152"/>
            <a:ext cx="7457314" cy="72301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r>
              <a:rPr lang="es-MX" sz="3200" spc="-90" dirty="0">
                <a:latin typeface="Indivisa Text Sans Regular"/>
              </a:rPr>
              <a:t>El Área de Investigaciones de la Universidad es el departamento que coordina la investigación realizada por la academia en su programa de investigación académica donde los profesores y alumnos de los diferentes programas generan conocimiento. </a:t>
            </a:r>
          </a:p>
          <a:p>
            <a:r>
              <a:rPr lang="es-MX" sz="3200" spc="-90" dirty="0">
                <a:latin typeface="Indivisa Text Sans Regular"/>
              </a:rPr>
              <a:t>De igual forma el Área de Investigaciones realiza la evaluación de la calidad de los servicios de apoyo a la docencia, así como diversas investigaciones que apoyan a la mejora continua de la calidad de la Universidad. 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sz="3200" dirty="0"/>
          </a:p>
        </p:txBody>
      </p:sp>
      <p:sp>
        <p:nvSpPr>
          <p:cNvPr id="244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12858749" y="3883152"/>
            <a:ext cx="6985637" cy="3813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r>
              <a:rPr lang="es-MX" sz="3200" spc="-90" dirty="0">
                <a:latin typeface="Indivisa Text Sans Regular"/>
              </a:rPr>
              <a:t>El Área de Investigaciones realiza estudios de mercado, planes de negocios, e investigaciones aplicadas para numerosas instancias de gobierno estatales, federales y empresas privadas.</a:t>
            </a:r>
          </a:p>
          <a:p>
            <a:r>
              <a:rPr lang="es-MX" sz="3200" spc="-90" dirty="0">
                <a:latin typeface="Indivisa Text Sans Regular"/>
              </a:rPr>
              <a:t>Su responsable es la Mtra. Ariadna Rabelo.</a:t>
            </a:r>
            <a:endParaRPr sz="5400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857CF-79B2-4F2E-BECF-D57D8AAA9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A4066C9B-815A-2BE5-5C39-46AA11F1E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C47B025D-34B4-2FF9-4EB9-D7B074E97677}"/>
              </a:ext>
            </a:extLst>
          </p:cNvPr>
          <p:cNvSpPr txBox="1"/>
          <p:nvPr/>
        </p:nvSpPr>
        <p:spPr>
          <a:xfrm>
            <a:off x="5772785" y="901700"/>
            <a:ext cx="12838450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4800" b="1" dirty="0"/>
              <a:t>¿En qué me puede apoyar el Área de Investigaciones?</a:t>
            </a:r>
            <a:endParaRPr lang="es-MX" sz="4800" dirty="0"/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3C97A4DB-F59B-6DFB-316E-5CC7D74DF29A}"/>
              </a:ext>
            </a:extLst>
          </p:cNvPr>
          <p:cNvSpPr txBox="1"/>
          <p:nvPr/>
        </p:nvSpPr>
        <p:spPr>
          <a:xfrm>
            <a:off x="6417709" y="1866900"/>
            <a:ext cx="1154861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dirty="0"/>
              <a:t>Dirección de Posgrado, Investigación y Formación Continua</a:t>
            </a:r>
            <a:endParaRPr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1AAC54B6-7977-1D15-A9EE-A84C15F60EA0}"/>
              </a:ext>
            </a:extLst>
          </p:cNvPr>
          <p:cNvSpPr txBox="1"/>
          <p:nvPr/>
        </p:nvSpPr>
        <p:spPr>
          <a:xfrm>
            <a:off x="2747391" y="3883152"/>
            <a:ext cx="7457314" cy="7296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200" dirty="0">
                <a:latin typeface="Indivisa Text Sans"/>
              </a:rPr>
              <a:t>En datos estadísticos referentes a la actividad económica del Estado.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200" dirty="0">
                <a:latin typeface="Indivisa Text Sans"/>
              </a:rPr>
              <a:t>Asesoría sobre metodología de la investigación cuantitativa y cualitativa.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200" dirty="0">
                <a:latin typeface="Indivisa Text Sans"/>
              </a:rPr>
              <a:t>En acercarte a profesores – investigadores en las áreas de tu interés.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200" dirty="0">
                <a:latin typeface="Indivisa Text Sans"/>
              </a:rPr>
              <a:t>En asesorías sobre fondeos para proyectos y becas para tu desarrollo profesional.</a:t>
            </a:r>
            <a:r>
              <a:rPr lang="es-MX" sz="3200" spc="-90" dirty="0">
                <a:latin typeface="Indivisa Text Sans Regular"/>
              </a:rPr>
              <a:t> 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sz="3200" dirty="0"/>
          </a:p>
        </p:txBody>
      </p:sp>
      <p:sp>
        <p:nvSpPr>
          <p:cNvPr id="244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BFF9FAEF-3CB1-FDF7-9B53-939A413DC2B5}"/>
              </a:ext>
            </a:extLst>
          </p:cNvPr>
          <p:cNvSpPr txBox="1"/>
          <p:nvPr/>
        </p:nvSpPr>
        <p:spPr>
          <a:xfrm>
            <a:off x="12858749" y="3883152"/>
            <a:ext cx="8391907" cy="7304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spcBef>
                <a:spcPts val="600"/>
              </a:spcBef>
            </a:pPr>
            <a:r>
              <a:rPr lang="es-MX" sz="3200" dirty="0">
                <a:latin typeface="Indivisa Text Sans"/>
              </a:rPr>
              <a:t>Existe un Plan Rector de Investigación que contiene las áreas y líneas de investigación por área. </a:t>
            </a:r>
          </a:p>
          <a:p>
            <a:pPr>
              <a:spcBef>
                <a:spcPts val="600"/>
              </a:spcBef>
            </a:pPr>
            <a:endParaRPr lang="es-MX" sz="3200" dirty="0">
              <a:latin typeface="Indivisa Text Sans"/>
            </a:endParaRPr>
          </a:p>
          <a:p>
            <a:pPr>
              <a:spcBef>
                <a:spcPts val="600"/>
              </a:spcBef>
            </a:pPr>
            <a:r>
              <a:rPr lang="es-MX" sz="3200" dirty="0">
                <a:latin typeface="Indivisa Text Sans"/>
              </a:rPr>
              <a:t>Sus objetivos son: </a:t>
            </a:r>
          </a:p>
          <a:p>
            <a:pPr marL="13716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Indivisa Text Sans"/>
              </a:rPr>
              <a:t>Priorizar investigaciones que cumplan con el marco normativo del Consejo Académico de Investigación cuyas implicaciones sociales, económicas y culturales impulsen la misión Lasallista.</a:t>
            </a:r>
            <a:endParaRPr lang="es-ES" sz="3200" dirty="0">
              <a:latin typeface="Indivisa Text Sans"/>
            </a:endParaRPr>
          </a:p>
          <a:p>
            <a:pPr marL="13716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Indivisa Text Sans"/>
              </a:rPr>
              <a:t>Fomentar la investigación interdisciplinaria que fomente el desarrollo de las habilidades de investigación (“Programas Tipo 4”).</a:t>
            </a:r>
            <a:endParaRPr lang="es-ES" sz="3200" dirty="0">
              <a:solidFill>
                <a:srgbClr val="0000CC"/>
              </a:solidFill>
              <a:latin typeface="Indivisa Text Sans"/>
            </a:endParaRPr>
          </a:p>
        </p:txBody>
      </p:sp>
    </p:spTree>
    <p:extLst>
      <p:ext uri="{BB962C8B-B14F-4D97-AF65-F5344CB8AC3E}">
        <p14:creationId xmlns:p14="http://schemas.microsoft.com/office/powerpoint/2010/main" val="322860974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7550C-C895-7309-2759-6E01C26E4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B3C3693D-82D3-4469-8726-F7F21DD6E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8B75898E-F0E5-C3C0-00DA-84E9FC8F14D5}"/>
              </a:ext>
            </a:extLst>
          </p:cNvPr>
          <p:cNvSpPr txBox="1"/>
          <p:nvPr/>
        </p:nvSpPr>
        <p:spPr>
          <a:xfrm>
            <a:off x="9617587" y="901700"/>
            <a:ext cx="5148845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4800" b="1" dirty="0"/>
              <a:t>Foro de Investigación</a:t>
            </a:r>
            <a:endParaRPr lang="es-MX" sz="4800" dirty="0"/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ED6A8F26-89FF-019B-E6C6-01E8ABBA18A6}"/>
              </a:ext>
            </a:extLst>
          </p:cNvPr>
          <p:cNvSpPr txBox="1"/>
          <p:nvPr/>
        </p:nvSpPr>
        <p:spPr>
          <a:xfrm>
            <a:off x="6417709" y="1866900"/>
            <a:ext cx="1154861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dirty="0"/>
              <a:t>Dirección de Posgrado, Investigación y Formación Continua</a:t>
            </a:r>
            <a:endParaRPr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E51262EE-59F4-3FA1-FF68-84D005BC9D4D}"/>
              </a:ext>
            </a:extLst>
          </p:cNvPr>
          <p:cNvSpPr txBox="1"/>
          <p:nvPr/>
        </p:nvSpPr>
        <p:spPr>
          <a:xfrm>
            <a:off x="3113151" y="3883152"/>
            <a:ext cx="7201281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indent="-457200" defTabSz="1828800">
              <a:spcBef>
                <a:spcPts val="1200"/>
              </a:spcBef>
              <a:defRPr/>
            </a:pPr>
            <a:r>
              <a:rPr lang="es-MX" sz="3200" dirty="0">
                <a:solidFill>
                  <a:prstClr val="black"/>
                </a:solidFill>
                <a:latin typeface="Indivisa Text Sans"/>
              </a:rPr>
              <a:t>Realizamos cada año el Foro de Investigación Lasallista en donde se exponen los trabajos realizados por las diferentes licenciaturas y posgrados.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sz="3200" dirty="0">
              <a:latin typeface="Indivisa Text Sans"/>
            </a:endParaRPr>
          </a:p>
        </p:txBody>
      </p:sp>
      <p:sp>
        <p:nvSpPr>
          <p:cNvPr id="244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7539279F-C9AC-0486-E37B-80FA29AA0E83}"/>
              </a:ext>
            </a:extLst>
          </p:cNvPr>
          <p:cNvSpPr txBox="1"/>
          <p:nvPr/>
        </p:nvSpPr>
        <p:spPr>
          <a:xfrm>
            <a:off x="12858749" y="3883152"/>
            <a:ext cx="7751827" cy="4570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200" dirty="0"/>
              <a:t>Se </a:t>
            </a:r>
            <a:r>
              <a:rPr lang="es-MX" sz="3200" dirty="0">
                <a:latin typeface="Indivisa Text Sans"/>
              </a:rPr>
              <a:t>realiza en el mes de junio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200" dirty="0">
                <a:latin typeface="Indivisa Text Sans"/>
              </a:rPr>
              <a:t>Tenemos una exposición y concurso de carteles de investigación, así como conferencias y ponencias.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200" dirty="0">
                <a:latin typeface="Indivisa Text Sans"/>
              </a:rPr>
              <a:t>El próximo año estaremos realizando la décima edición del Foro.</a:t>
            </a:r>
          </a:p>
        </p:txBody>
      </p:sp>
    </p:spTree>
    <p:extLst>
      <p:ext uri="{BB962C8B-B14F-4D97-AF65-F5344CB8AC3E}">
        <p14:creationId xmlns:p14="http://schemas.microsoft.com/office/powerpoint/2010/main" val="155110983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3E951-A893-1D2E-9451-7FACA3F85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99816487-66BC-BF62-EC64-E5A71D073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A40962EC-781C-87DF-1F90-8910C3571492}"/>
              </a:ext>
            </a:extLst>
          </p:cNvPr>
          <p:cNvSpPr txBox="1"/>
          <p:nvPr/>
        </p:nvSpPr>
        <p:spPr>
          <a:xfrm>
            <a:off x="7326094" y="901700"/>
            <a:ext cx="9731830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4800" b="1" dirty="0"/>
              <a:t>¿Dónde está el Área de Investigaciones? </a:t>
            </a:r>
            <a:endParaRPr lang="es-MX" sz="4800" dirty="0"/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8D9CD527-4648-2F7E-6AE2-2DECD97253E3}"/>
              </a:ext>
            </a:extLst>
          </p:cNvPr>
          <p:cNvSpPr txBox="1"/>
          <p:nvPr/>
        </p:nvSpPr>
        <p:spPr>
          <a:xfrm>
            <a:off x="6417709" y="1866900"/>
            <a:ext cx="1154861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dirty="0"/>
              <a:t>Dirección de Posgrado, Investigación y Formación Continua</a:t>
            </a:r>
            <a:endParaRPr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3AE74836-F1C4-407B-8448-2E6E991A4E90}"/>
              </a:ext>
            </a:extLst>
          </p:cNvPr>
          <p:cNvSpPr txBox="1"/>
          <p:nvPr/>
        </p:nvSpPr>
        <p:spPr>
          <a:xfrm>
            <a:off x="3113151" y="3883152"/>
            <a:ext cx="7201281" cy="2149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spcBef>
                <a:spcPts val="600"/>
              </a:spcBef>
            </a:pPr>
            <a:r>
              <a:rPr lang="es-MX" sz="3200" dirty="0">
                <a:latin typeface="Indivisa Text Sans"/>
              </a:rPr>
              <a:t>Estamos ubicados en edificio EC, a espaldas del edificio E, con un horario de 9 a 6 pm, previa cita.  </a:t>
            </a:r>
          </a:p>
          <a:p>
            <a:pPr>
              <a:spcBef>
                <a:spcPts val="600"/>
              </a:spcBef>
            </a:pPr>
            <a:endParaRPr lang="es-MX" sz="3200" dirty="0">
              <a:latin typeface="Indivisa Text Sans"/>
            </a:endParaRPr>
          </a:p>
        </p:txBody>
      </p:sp>
      <p:sp>
        <p:nvSpPr>
          <p:cNvPr id="244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16E9F878-DE7E-B2EC-C8FB-85F8CF3DB8D0}"/>
              </a:ext>
            </a:extLst>
          </p:cNvPr>
          <p:cNvSpPr txBox="1"/>
          <p:nvPr/>
        </p:nvSpPr>
        <p:spPr>
          <a:xfrm>
            <a:off x="12858749" y="3883152"/>
            <a:ext cx="7751827" cy="222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spcBef>
                <a:spcPts val="600"/>
              </a:spcBef>
            </a:pPr>
            <a:r>
              <a:rPr lang="es-ES" sz="3200" dirty="0">
                <a:latin typeface="Indivisa Text Sans"/>
              </a:rPr>
              <a:t>El teléfono es 886 22 01 </a:t>
            </a:r>
            <a:r>
              <a:rPr lang="es-ES" sz="3200" dirty="0" err="1">
                <a:latin typeface="Indivisa Text Sans"/>
              </a:rPr>
              <a:t>ext</a:t>
            </a:r>
            <a:r>
              <a:rPr lang="es-ES" sz="3200" dirty="0">
                <a:latin typeface="Indivisa Text Sans"/>
              </a:rPr>
              <a:t> 306 y los correos son :</a:t>
            </a:r>
          </a:p>
          <a:p>
            <a:pPr marL="1260000">
              <a:spcBef>
                <a:spcPts val="600"/>
              </a:spcBef>
            </a:pPr>
            <a:r>
              <a:rPr lang="es-ES" sz="3200" u="sng" dirty="0">
                <a:latin typeface="Indivisa Text Sans"/>
                <a:hlinkClick r:id="rId3"/>
              </a:rPr>
              <a:t>dirposgrado@lasallecancun.edu.mx</a:t>
            </a:r>
            <a:r>
              <a:rPr lang="es-ES" sz="3200" dirty="0">
                <a:latin typeface="Indivisa Text Sans"/>
              </a:rPr>
              <a:t>.</a:t>
            </a:r>
          </a:p>
          <a:p>
            <a:pPr marL="1260000">
              <a:spcBef>
                <a:spcPts val="600"/>
              </a:spcBef>
            </a:pPr>
            <a:r>
              <a:rPr lang="es-ES" sz="3200" dirty="0">
                <a:latin typeface="Indivisa Text Sans"/>
                <a:hlinkClick r:id="rId4"/>
              </a:rPr>
              <a:t>seposgrado@lasallecancun.edu.mx</a:t>
            </a:r>
            <a:endParaRPr lang="es-ES" sz="3200" dirty="0">
              <a:latin typeface="Indivisa Text Sans"/>
            </a:endParaRPr>
          </a:p>
        </p:txBody>
      </p:sp>
    </p:spTree>
    <p:extLst>
      <p:ext uri="{BB962C8B-B14F-4D97-AF65-F5344CB8AC3E}">
        <p14:creationId xmlns:p14="http://schemas.microsoft.com/office/powerpoint/2010/main" val="175750816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8690C20-AEC0-4A17-BD31-409A3B1D4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6759" y="4794695"/>
            <a:ext cx="11653282" cy="680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555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975360" y="243840"/>
            <a:ext cx="22433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867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Coordinación de Formación Continua</a:t>
            </a:r>
            <a:endParaRPr lang="en-US" sz="5867" dirty="0"/>
          </a:p>
        </p:txBody>
      </p:sp>
      <p:sp>
        <p:nvSpPr>
          <p:cNvPr id="4" name="Text 2"/>
          <p:cNvSpPr/>
          <p:nvPr/>
        </p:nvSpPr>
        <p:spPr>
          <a:xfrm>
            <a:off x="975360" y="1158240"/>
            <a:ext cx="2243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400" b="1" spc="-150" dirty="0">
                <a:solidFill>
                  <a:srgbClr val="022F87"/>
                </a:solidFill>
                <a:latin typeface="Indivisa Text Sans Bold"/>
              </a:rPr>
              <a:t>Dirección de </a:t>
            </a:r>
            <a:r>
              <a:rPr lang="en-US" sz="4400" b="1" spc="-150" dirty="0" err="1">
                <a:solidFill>
                  <a:srgbClr val="022F87"/>
                </a:solidFill>
                <a:latin typeface="Indivisa Text Sans Bold"/>
              </a:rPr>
              <a:t>Posgrado</a:t>
            </a:r>
            <a:r>
              <a:rPr lang="en-US" sz="4400" b="1" spc="-150" dirty="0">
                <a:solidFill>
                  <a:srgbClr val="022F87"/>
                </a:solidFill>
                <a:latin typeface="Indivisa Text Sans Bold"/>
              </a:rPr>
              <a:t>, </a:t>
            </a:r>
            <a:r>
              <a:rPr lang="en-US" sz="4400" b="1" spc="-150" dirty="0" err="1">
                <a:solidFill>
                  <a:srgbClr val="022F87"/>
                </a:solidFill>
                <a:latin typeface="Indivisa Text Sans Bold"/>
              </a:rPr>
              <a:t>Investigación</a:t>
            </a:r>
            <a:r>
              <a:rPr lang="en-US" sz="4400" b="1" spc="-150" dirty="0">
                <a:solidFill>
                  <a:srgbClr val="022F87"/>
                </a:solidFill>
                <a:latin typeface="Indivisa Text Sans Bold"/>
              </a:rPr>
              <a:t>  y Formación continua</a:t>
            </a:r>
          </a:p>
        </p:txBody>
      </p:sp>
      <p:sp>
        <p:nvSpPr>
          <p:cNvPr id="8" name="Text 5"/>
          <p:cNvSpPr/>
          <p:nvPr/>
        </p:nvSpPr>
        <p:spPr>
          <a:xfrm>
            <a:off x="8608330" y="2968752"/>
            <a:ext cx="6827520" cy="1755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4000" spc="-150" dirty="0">
                <a:solidFill>
                  <a:srgbClr val="022F87"/>
                </a:solidFill>
                <a:latin typeface="Indivisa Text Sans Bold"/>
              </a:rPr>
              <a:t>Mtra. Ariadna Rabelo Aguilar</a:t>
            </a:r>
          </a:p>
        </p:txBody>
      </p:sp>
      <p:sp>
        <p:nvSpPr>
          <p:cNvPr id="10" name="Text 7"/>
          <p:cNvSpPr/>
          <p:nvPr/>
        </p:nvSpPr>
        <p:spPr>
          <a:xfrm>
            <a:off x="8608330" y="3160776"/>
            <a:ext cx="682752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spc="-150" dirty="0" err="1">
                <a:solidFill>
                  <a:srgbClr val="022F87"/>
                </a:solidFill>
                <a:latin typeface="Indivisa Text Sans Bold"/>
              </a:rPr>
              <a:t>Directora</a:t>
            </a:r>
            <a:endParaRPr lang="en-US" sz="4000" b="1" spc="-150" dirty="0">
              <a:solidFill>
                <a:srgbClr val="022F87"/>
              </a:solidFill>
              <a:latin typeface="Indivisa Text Sans Bold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887496" y="6117780"/>
            <a:ext cx="682752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67" dirty="0">
                <a:solidFill>
                  <a:srgbClr val="555555"/>
                </a:solidFill>
                <a:latin typeface="Indivisa Text Sans Bold."/>
                <a:ea typeface="Arial" pitchFamily="34" charset="-122"/>
                <a:cs typeface="Arial" pitchFamily="34" charset="-120"/>
              </a:rPr>
              <a:t>formacioncontinua@lasallecancun.edu.mx</a:t>
            </a:r>
            <a:endParaRPr lang="en-US" sz="2667" dirty="0">
              <a:latin typeface="Indivisa Text Sans Bold.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3119011" y="5640546"/>
            <a:ext cx="8651131" cy="1755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4000" spc="-150" dirty="0">
                <a:solidFill>
                  <a:srgbClr val="022F87"/>
                </a:solidFill>
                <a:latin typeface="Indivisa Text Sans Bold"/>
              </a:rPr>
              <a:t>Mtra. Ana Lorena Mendieta Pacheco</a:t>
            </a:r>
          </a:p>
        </p:txBody>
      </p:sp>
      <p:sp>
        <p:nvSpPr>
          <p:cNvPr id="24" name="Text 19"/>
          <p:cNvSpPr/>
          <p:nvPr/>
        </p:nvSpPr>
        <p:spPr>
          <a:xfrm>
            <a:off x="14554767" y="5908770"/>
            <a:ext cx="682752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600" i="1" dirty="0" err="1">
                <a:solidFill>
                  <a:srgbClr val="8C1F28"/>
                </a:solidFill>
                <a:latin typeface="Indivisa Text Sans Bold"/>
                <a:cs typeface="Arial" pitchFamily="34" charset="-120"/>
              </a:rPr>
              <a:t>Coordinador</a:t>
            </a:r>
            <a:r>
              <a:rPr lang="en-US" sz="3600" i="1" dirty="0">
                <a:solidFill>
                  <a:srgbClr val="8C1F28"/>
                </a:solidFill>
                <a:latin typeface="Indivisa Text Sans Bold"/>
                <a:cs typeface="Arial" pitchFamily="34" charset="-120"/>
              </a:rPr>
              <a:t> de </a:t>
            </a:r>
            <a:r>
              <a:rPr lang="en-US" sz="3600" i="1" dirty="0" err="1">
                <a:solidFill>
                  <a:srgbClr val="8C1F28"/>
                </a:solidFill>
                <a:latin typeface="Indivisa Text Sans Bold"/>
                <a:cs typeface="Arial" pitchFamily="34" charset="-120"/>
              </a:rPr>
              <a:t>Posgrado</a:t>
            </a:r>
            <a:endParaRPr lang="en-US" sz="3600" i="1" dirty="0">
              <a:solidFill>
                <a:srgbClr val="8C1F28"/>
              </a:solidFill>
              <a:latin typeface="Indivisa Text Sans Bold"/>
              <a:cs typeface="Arial" pitchFamily="34" charset="-120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15001348" y="6030690"/>
            <a:ext cx="682752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67" dirty="0">
                <a:solidFill>
                  <a:srgbClr val="555555"/>
                </a:solidFill>
                <a:latin typeface="Indivisa Text Sans Bold."/>
                <a:cs typeface="Arial" pitchFamily="34" charset="-120"/>
              </a:rPr>
              <a:t>coordposgrados@lasallecancun.edu.mx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9D7CC83-67F0-9746-04E3-5609E456C46A}"/>
              </a:ext>
            </a:extLst>
          </p:cNvPr>
          <p:cNvSpPr txBox="1"/>
          <p:nvPr/>
        </p:nvSpPr>
        <p:spPr>
          <a:xfrm>
            <a:off x="14108186" y="5640546"/>
            <a:ext cx="7720682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sz="4000" spc="-150" dirty="0" err="1">
                <a:solidFill>
                  <a:srgbClr val="022F87"/>
                </a:solidFill>
                <a:latin typeface="Indivisa Text Sans Bold"/>
              </a:rPr>
              <a:t>Mtro</a:t>
            </a:r>
            <a:r>
              <a:rPr lang="en-US" sz="4000" spc="-150" dirty="0">
                <a:solidFill>
                  <a:srgbClr val="022F87"/>
                </a:solidFill>
                <a:latin typeface="Indivisa Text Sans Bold"/>
              </a:rPr>
              <a:t>. Juan Carlos Centurión Fabián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E7EB99D-E016-A260-DD52-64B499966E69}"/>
              </a:ext>
            </a:extLst>
          </p:cNvPr>
          <p:cNvSpPr txBox="1"/>
          <p:nvPr/>
        </p:nvSpPr>
        <p:spPr>
          <a:xfrm>
            <a:off x="1350198" y="6276681"/>
            <a:ext cx="1218875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8C1F28"/>
                </a:solidFill>
                <a:latin typeface="Indivisa Text Sans Bold"/>
                <a:ea typeface="Arial" pitchFamily="34" charset="-122"/>
                <a:cs typeface="Arial" pitchFamily="34" charset="-120"/>
              </a:rPr>
              <a:t>Coordinadora de Formación Continua</a:t>
            </a:r>
            <a:endParaRPr lang="en-US" sz="3600" dirty="0">
              <a:latin typeface="Indivisa Text Sans Bold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477</Words>
  <Application>Microsoft Office PowerPoint</Application>
  <PresentationFormat>Personalizado</PresentationFormat>
  <Paragraphs>44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Arial</vt:lpstr>
      <vt:lpstr>Helvetica Neue</vt:lpstr>
      <vt:lpstr>Helvetica Neue Light</vt:lpstr>
      <vt:lpstr>Helvetica Neue Medium</vt:lpstr>
      <vt:lpstr>Indivisa Text Sans</vt:lpstr>
      <vt:lpstr>Indivisa Text Sans Bold</vt:lpstr>
      <vt:lpstr>Indivisa Text Sans Bold.</vt:lpstr>
      <vt:lpstr>Indivisa Text Sans Regular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ARIADNA RABELO AGUILAR</cp:lastModifiedBy>
  <cp:revision>7</cp:revision>
  <dcterms:modified xsi:type="dcterms:W3CDTF">2026-07-03T17:22:42Z</dcterms:modified>
</cp:coreProperties>
</file>