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9" r:id="rId14"/>
    <p:sldId id="268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F94"/>
    <a:srgbClr val="1D2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6327"/>
  </p:normalViewPr>
  <p:slideViewPr>
    <p:cSldViewPr snapToGrid="0">
      <p:cViewPr>
        <p:scale>
          <a:sx n="69" d="100"/>
          <a:sy n="69" d="100"/>
        </p:scale>
        <p:origin x="48" y="2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21/07/2025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9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21/07/2025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21/07/2025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69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21/07/2025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63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21/07/2025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8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21/07/2025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3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21/07/2025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21/07/2025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37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21/07/2025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28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21/07/2025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3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21/07/2025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5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1-B1FB-0E48-9389-4384455E045E}" type="datetimeFigureOut">
              <a:rPr lang="es-MX" smtClean="0"/>
              <a:t>21/07/2025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emf"/><Relationship Id="rId7" Type="http://schemas.openxmlformats.org/officeDocument/2006/relationships/image" Target="../media/image19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220FE13-9F77-4D36-6BD6-371349F356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C9D2D6-BD81-2CC4-1C1D-4E0C505B34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</a:blip>
          <a:srcRect l="55073"/>
          <a:stretch/>
        </p:blipFill>
        <p:spPr>
          <a:xfrm>
            <a:off x="6714532" y="0"/>
            <a:ext cx="547746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532913" y="-5483678"/>
            <a:ext cx="2050078" cy="507638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EA24807-715D-84D0-46E8-91538DA28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33" y="1928614"/>
            <a:ext cx="6672943" cy="3926647"/>
          </a:xfrm>
        </p:spPr>
        <p:txBody>
          <a:bodyPr>
            <a:normAutofit/>
          </a:bodyPr>
          <a:lstStyle/>
          <a:p>
            <a:r>
              <a:rPr lang="es-ES_tradnl" sz="6600" b="1" dirty="0">
                <a:solidFill>
                  <a:schemeClr val="bg2">
                    <a:lumMod val="25000"/>
                  </a:schemeClr>
                </a:solidFill>
                <a:latin typeface="Indivisa Text Sans"/>
                <a:ea typeface="Avenir Heavy" charset="0"/>
                <a:cs typeface="Avenir Heavy" charset="0"/>
              </a:rPr>
              <a:t>Psicopedagogía</a:t>
            </a:r>
            <a:br>
              <a:rPr lang="es-ES_tradnl" sz="7200" b="1" dirty="0">
                <a:latin typeface="Avenir Heavy" charset="0"/>
                <a:ea typeface="Avenir Heavy" charset="0"/>
                <a:cs typeface="Avenir Heavy" charset="0"/>
              </a:rPr>
            </a:br>
            <a:r>
              <a:rPr lang="es-ES_tradnl" sz="5800" dirty="0">
                <a:solidFill>
                  <a:srgbClr val="002060"/>
                </a:solidFill>
                <a:latin typeface="Indivisa Text Sans" pitchFamily="2" charset="77"/>
                <a:ea typeface="Avenir Medium" charset="0"/>
                <a:cs typeface="Avenir Medium" charset="0"/>
              </a:rPr>
              <a:t>BIENVENIDOS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0FB450-B32B-4106-8E6B-80963BF178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0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F36B6-19D2-A086-E13D-71C5C2B2B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2CBE9BA-7C4F-BA8D-E83F-BA6122040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8D066A-4C2F-A931-9F4F-8BEC4E65A9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2E87B0F-78BC-8A8C-6B2C-98017D3A45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7309F99-D3CC-6A8C-7826-C5AD7BDABF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967E713-C382-EBB6-F1F3-DFBCCE26BC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398E1951-2DD0-9DE4-B6E3-593C7D453EBE}"/>
              </a:ext>
            </a:extLst>
          </p:cNvPr>
          <p:cNvSpPr txBox="1">
            <a:spLocks/>
          </p:cNvSpPr>
          <p:nvPr/>
        </p:nvSpPr>
        <p:spPr>
          <a:xfrm>
            <a:off x="1093204" y="2119153"/>
            <a:ext cx="4074541" cy="3643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0" lvl="2" indent="0" algn="ctr">
              <a:buNone/>
            </a:pPr>
            <a:r>
              <a:rPr lang="es-MX" sz="2800" b="1" dirty="0">
                <a:solidFill>
                  <a:srgbClr val="00B0F0"/>
                </a:solidFill>
              </a:rPr>
              <a:t>C. Emocionales </a:t>
            </a:r>
          </a:p>
          <a:p>
            <a:pPr marL="889000" lvl="2" indent="0" algn="ctr">
              <a:buNone/>
            </a:pPr>
            <a:r>
              <a:rPr lang="es-MX" sz="2800" b="1" dirty="0"/>
              <a:t> </a:t>
            </a:r>
            <a:endParaRPr lang="es-MX" sz="4000" dirty="0"/>
          </a:p>
          <a:p>
            <a:pPr marL="0" indent="0">
              <a:buNone/>
            </a:pPr>
            <a:r>
              <a:rPr lang="es-MX" dirty="0"/>
              <a:t>Identificar y atender situaciones de crisis emocional en los alumnos, y en el caso de ser necesario, canalizarlos con la Psicopedagoga para dar el seguimiento adecuado. </a:t>
            </a:r>
            <a:endParaRPr lang="es-MX" sz="3200" dirty="0"/>
          </a:p>
          <a:p>
            <a:pPr algn="r"/>
            <a:endParaRPr lang="es-MX" dirty="0"/>
          </a:p>
        </p:txBody>
      </p:sp>
      <p:pic>
        <p:nvPicPr>
          <p:cNvPr id="12" name="Picture 2" descr="La labor del profesional en el acompañamiento en el duelo">
            <a:extLst>
              <a:ext uri="{FF2B5EF4-FFF2-40B4-BE49-F238E27FC236}">
                <a16:creationId xmlns:a16="http://schemas.microsoft.com/office/drawing/2014/main" id="{7B4C69E5-E7F8-1491-696C-48ED7FEE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17" y="2119153"/>
            <a:ext cx="4147118" cy="2759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923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3819A-2101-63C4-5440-9126915A8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55812E9-BC69-5C38-A2EF-4963540C8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788CDE-E472-0494-8117-066A2965521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46B1A74-D461-32A3-B502-D93943C2E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22E1C49-2F6A-9798-6F8C-C021258581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933331-6B76-CC46-359D-B2C26A9B21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FA3387-A434-6737-8A92-F7BFE6771033}"/>
              </a:ext>
            </a:extLst>
          </p:cNvPr>
          <p:cNvSpPr txBox="1">
            <a:spLocks/>
          </p:cNvSpPr>
          <p:nvPr/>
        </p:nvSpPr>
        <p:spPr>
          <a:xfrm>
            <a:off x="2983923" y="6362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Formación Docente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907F732-14C6-620A-FAB6-839DF638E6B8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364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dirty="0"/>
              <a:t>Cada semestre el área de Psicopedagogía ofrece diversos eventos de capacitación y actualización para los profesores, con el fin de mantener la calidad académica requerida.</a:t>
            </a:r>
          </a:p>
          <a:p>
            <a:endParaRPr lang="es-MX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EC349A-91A5-5778-6665-C0111910C8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43" y="3768934"/>
            <a:ext cx="3631921" cy="272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78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C1C49-C50D-2327-717A-17B2004EA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01A11C4-1752-C807-B460-293C53EE8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1794A2-C703-AB73-E7C2-53FC3F910B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272D0A9-14C2-848F-98FB-35AF8E4E44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3863EE0-5EF3-E6FB-6CF5-B9C01171A6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CF9D001-4106-82A9-EBAB-7A13303330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662752D3-A326-95D0-0CAB-87D9208E5918}"/>
              </a:ext>
            </a:extLst>
          </p:cNvPr>
          <p:cNvSpPr txBox="1">
            <a:spLocks/>
          </p:cNvSpPr>
          <p:nvPr/>
        </p:nvSpPr>
        <p:spPr>
          <a:xfrm>
            <a:off x="3008895" y="650613"/>
            <a:ext cx="686239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Evaluación Docente</a:t>
            </a:r>
            <a:endParaRPr lang="es-MX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CA84A51-A759-16CA-0E09-6D405FB90124}"/>
              </a:ext>
            </a:extLst>
          </p:cNvPr>
          <p:cNvSpPr txBox="1">
            <a:spLocks/>
          </p:cNvSpPr>
          <p:nvPr/>
        </p:nvSpPr>
        <p:spPr>
          <a:xfrm>
            <a:off x="1835164" y="2130983"/>
            <a:ext cx="4604929" cy="38598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Cada semestre se aplica una evaluación 360° en la cual se evalúa el desempeño de sus profesores y coordinadores, a través de este medio TÚ contribuyes con la calidad académica en la Universidad, por lo que te invitamos a que participes responsablemente.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pic>
        <p:nvPicPr>
          <p:cNvPr id="6" name="Picture 2" descr="7 claves para mejorar tus cuestionarios y encuestas online">
            <a:extLst>
              <a:ext uri="{FF2B5EF4-FFF2-40B4-BE49-F238E27FC236}">
                <a16:creationId xmlns:a16="http://schemas.microsoft.com/office/drawing/2014/main" id="{649C4665-0B1E-F16E-A998-B848E5D52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26" y="2130983"/>
            <a:ext cx="3675431" cy="2297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319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A03D0-6D5A-E877-7062-A7FFE84B3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A0F3A88-EEB3-4066-4A8B-22A88421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A48AA6-60D3-E2D1-C006-430D9A7C40F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883EB9E-435B-B5E9-47B1-6C97C30F69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A6DE3CD-B28C-A765-0EFE-92AEA718AC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942DC8F-4D75-AA81-8CDC-25546B3910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762121-2BF9-95F7-F9B1-63BAD05E8914}"/>
              </a:ext>
            </a:extLst>
          </p:cNvPr>
          <p:cNvSpPr txBox="1">
            <a:spLocks/>
          </p:cNvSpPr>
          <p:nvPr/>
        </p:nvSpPr>
        <p:spPr>
          <a:xfrm>
            <a:off x="2845382" y="48632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Entrevista de salida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98B5D7D-F51F-A4B6-DD86-04ADC8DE688B}"/>
              </a:ext>
            </a:extLst>
          </p:cNvPr>
          <p:cNvSpPr txBox="1">
            <a:spLocks/>
          </p:cNvSpPr>
          <p:nvPr/>
        </p:nvSpPr>
        <p:spPr>
          <a:xfrm>
            <a:off x="5015345" y="2826606"/>
            <a:ext cx="4717016" cy="39205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3200" dirty="0"/>
              <a:t>Como parte del proceso para darse de baja, el departamento realiza una entrevista de salida con la finalidad de encontrar áreas de oportunidad y mejorar el servicio que proporcionamos</a:t>
            </a:r>
          </a:p>
        </p:txBody>
      </p:sp>
      <p:pic>
        <p:nvPicPr>
          <p:cNvPr id="6" name="Picture 2" descr="Blog | Hoteles City Express | 6 técnicas para mejorar la cali...">
            <a:extLst>
              <a:ext uri="{FF2B5EF4-FFF2-40B4-BE49-F238E27FC236}">
                <a16:creationId xmlns:a16="http://schemas.microsoft.com/office/drawing/2014/main" id="{150C1A5E-7F6E-8697-EDAD-D152383C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7" y="3209647"/>
            <a:ext cx="4280265" cy="22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0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68C32-3D08-A7D4-6946-049161555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CCCC265-48EF-7832-E3B3-A9CFAE066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A32FD60-8211-05F5-3403-B1F8FE1E3B9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437DD3-D052-6BBD-F185-11569DDF50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C6BB813-BB22-F46C-8619-805D076052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9418F43-6E26-7BC4-EEA7-2BAB90DF70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40ACCFA-3B79-B287-6E73-2DC911264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374" y="655079"/>
            <a:ext cx="8163252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1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C45DF-8E8E-DAC0-86A4-D88A2AAE6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EBE6F6-24B9-777F-16BF-9459934E7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305E71-7A00-442A-9A4E-F0CE38CD85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BC871AD-9497-C48E-262B-017CC77230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C64585-0AE6-D245-3587-A827FF41E1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ECE3A10-A2FD-FD47-1A31-61DEE99979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pic>
        <p:nvPicPr>
          <p:cNvPr id="3" name="Imagen 2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760F420A-6F40-E384-D556-39562197BC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48" r="7663" b="6168"/>
          <a:stretch/>
        </p:blipFill>
        <p:spPr>
          <a:xfrm>
            <a:off x="0" y="1557670"/>
            <a:ext cx="3900225" cy="2934115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45A8374-67E7-94E2-0366-827EB15A19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82" r="8282" b="13217"/>
          <a:stretch/>
        </p:blipFill>
        <p:spPr>
          <a:xfrm>
            <a:off x="5579759" y="4262325"/>
            <a:ext cx="3864442" cy="2431428"/>
          </a:xfrm>
          <a:prstGeom prst="rect">
            <a:avLst/>
          </a:prstGeom>
        </p:spPr>
      </p:pic>
      <p:pic>
        <p:nvPicPr>
          <p:cNvPr id="6" name="Imagen 5" descr="Imagen que contiene interior, tabla, juguete, cuarto&#10;&#10;Descripción generada automáticamente">
            <a:extLst>
              <a:ext uri="{FF2B5EF4-FFF2-40B4-BE49-F238E27FC236}">
                <a16:creationId xmlns:a16="http://schemas.microsoft.com/office/drawing/2014/main" id="{C1B7677E-B9D8-A60C-72F5-93799DF94E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522" y="1538355"/>
            <a:ext cx="6205023" cy="2953430"/>
          </a:xfrm>
          <a:prstGeom prst="rect">
            <a:avLst/>
          </a:prstGeom>
        </p:spPr>
      </p:pic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4031E7A7-559D-BE18-CD4F-B82473F415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632" y="4742111"/>
            <a:ext cx="4618581" cy="14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DC0C9-4B95-A811-43F6-D388B753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855F6C7-8C70-939C-A4A2-B6C2CD799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F948E9-9BCD-0C75-809D-FF18241F25D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7E698ED-C019-689F-149A-2B2F1A328A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5893F5-04EB-BE43-D917-91752BCB51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592C80-855D-C46F-602D-E74FC9A33A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86E7195F-8436-C80A-B27D-A1DB4C3A41EB}"/>
              </a:ext>
            </a:extLst>
          </p:cNvPr>
          <p:cNvSpPr txBox="1">
            <a:spLocks/>
          </p:cNvSpPr>
          <p:nvPr/>
        </p:nvSpPr>
        <p:spPr>
          <a:xfrm>
            <a:off x="2664802" y="1111785"/>
            <a:ext cx="686239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Contacto </a:t>
            </a:r>
            <a:endParaRPr lang="es-MX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ECCD481-AD49-AB9B-252E-16A7446FD942}"/>
              </a:ext>
            </a:extLst>
          </p:cNvPr>
          <p:cNvSpPr txBox="1">
            <a:spLocks/>
          </p:cNvSpPr>
          <p:nvPr/>
        </p:nvSpPr>
        <p:spPr>
          <a:xfrm>
            <a:off x="2664802" y="2532740"/>
            <a:ext cx="6858000" cy="3399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/>
              <a:t>Mtra. Josefina Godínez Galindo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/>
              <a:t>Jefatura de Psicopedagogía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dirty="0"/>
              <a:t>Edificio B 3er nivel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dirty="0"/>
              <a:t>(998) 8862201 Ext. 240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dirty="0"/>
              <a:t>psicopedagogia@lasallecancun.edu.mx </a:t>
            </a:r>
          </a:p>
        </p:txBody>
      </p:sp>
    </p:spTree>
    <p:extLst>
      <p:ext uri="{BB962C8B-B14F-4D97-AF65-F5344CB8AC3E}">
        <p14:creationId xmlns:p14="http://schemas.microsoft.com/office/powerpoint/2010/main" val="160423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6D16D49-6952-AC1B-AABB-C7963FA873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FFF477-4D59-FCB1-CF1F-D120F51509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166578" y="0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CDC24CB-F886-C88D-139D-4B89DA4A14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E35561D1-8EEA-C7F9-7775-8C3292A8C27E}"/>
              </a:ext>
            </a:extLst>
          </p:cNvPr>
          <p:cNvCxnSpPr>
            <a:cxnSpLocks/>
          </p:cNvCxnSpPr>
          <p:nvPr/>
        </p:nvCxnSpPr>
        <p:spPr>
          <a:xfrm flipH="1">
            <a:off x="2250075" y="3339874"/>
            <a:ext cx="745193" cy="41675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7BD1FFB-8B0D-0EC7-7CAA-CE0E0CCD40AF}"/>
              </a:ext>
            </a:extLst>
          </p:cNvPr>
          <p:cNvCxnSpPr>
            <a:cxnSpLocks/>
          </p:cNvCxnSpPr>
          <p:nvPr/>
        </p:nvCxnSpPr>
        <p:spPr>
          <a:xfrm>
            <a:off x="6222944" y="1536467"/>
            <a:ext cx="0" cy="48096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3091613-17E9-CB3C-D641-674D51A8449D}"/>
              </a:ext>
            </a:extLst>
          </p:cNvPr>
          <p:cNvSpPr/>
          <p:nvPr/>
        </p:nvSpPr>
        <p:spPr>
          <a:xfrm>
            <a:off x="4572403" y="2062339"/>
            <a:ext cx="3415553" cy="363071"/>
          </a:xfrm>
          <a:prstGeom prst="roundRect">
            <a:avLst/>
          </a:prstGeom>
          <a:gradFill flip="none" rotWithShape="1">
            <a:gsLst>
              <a:gs pos="0">
                <a:srgbClr val="5B68B9">
                  <a:shade val="30000"/>
                  <a:satMod val="115000"/>
                </a:srgbClr>
              </a:gs>
              <a:gs pos="50000">
                <a:srgbClr val="5B68B9">
                  <a:shade val="67500"/>
                  <a:satMod val="115000"/>
                </a:srgbClr>
              </a:gs>
              <a:gs pos="100000">
                <a:srgbClr val="5B68B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MODELO </a:t>
            </a:r>
            <a:r>
              <a:rPr lang="es-MX" b="1" dirty="0"/>
              <a:t>EDUCATIVO</a:t>
            </a:r>
            <a:r>
              <a:rPr lang="es-MX" dirty="0"/>
              <a:t>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02D40C9-474F-47DA-6916-762C670B8CF9}"/>
              </a:ext>
            </a:extLst>
          </p:cNvPr>
          <p:cNvSpPr/>
          <p:nvPr/>
        </p:nvSpPr>
        <p:spPr>
          <a:xfrm>
            <a:off x="3130681" y="3681486"/>
            <a:ext cx="1743635" cy="363071"/>
          </a:xfrm>
          <a:prstGeom prst="roundRect">
            <a:avLst/>
          </a:prstGeom>
          <a:gradFill flip="none" rotWithShape="1">
            <a:gsLst>
              <a:gs pos="0">
                <a:srgbClr val="5B68B9">
                  <a:shade val="30000"/>
                  <a:satMod val="115000"/>
                </a:srgbClr>
              </a:gs>
              <a:gs pos="50000">
                <a:srgbClr val="5B68B9">
                  <a:shade val="67500"/>
                  <a:satMod val="115000"/>
                </a:srgbClr>
              </a:gs>
              <a:gs pos="100000">
                <a:srgbClr val="5B68B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PERMANENCIA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DB11B1B-5540-4180-B191-03DB2EDB8FD2}"/>
              </a:ext>
            </a:extLst>
          </p:cNvPr>
          <p:cNvSpPr/>
          <p:nvPr/>
        </p:nvSpPr>
        <p:spPr>
          <a:xfrm>
            <a:off x="4777384" y="2777338"/>
            <a:ext cx="3052483" cy="265820"/>
          </a:xfrm>
          <a:prstGeom prst="roundRect">
            <a:avLst/>
          </a:prstGeom>
          <a:gradFill flip="none" rotWithShape="1">
            <a:gsLst>
              <a:gs pos="0">
                <a:srgbClr val="5B68B9">
                  <a:shade val="30000"/>
                  <a:satMod val="115000"/>
                </a:srgbClr>
              </a:gs>
              <a:gs pos="50000">
                <a:srgbClr val="5B68B9">
                  <a:shade val="67500"/>
                  <a:satMod val="115000"/>
                </a:srgbClr>
              </a:gs>
              <a:gs pos="100000">
                <a:srgbClr val="5B68B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MODELO DE ACOMPAÑAMIENTO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E917BCA-539C-01AF-03F1-4CFCF95BF2A2}"/>
              </a:ext>
            </a:extLst>
          </p:cNvPr>
          <p:cNvSpPr/>
          <p:nvPr/>
        </p:nvSpPr>
        <p:spPr>
          <a:xfrm>
            <a:off x="5290617" y="4172167"/>
            <a:ext cx="1743635" cy="363071"/>
          </a:xfrm>
          <a:prstGeom prst="roundRect">
            <a:avLst/>
          </a:prstGeom>
          <a:gradFill flip="none" rotWithShape="1">
            <a:gsLst>
              <a:gs pos="0">
                <a:srgbClr val="5B68B9">
                  <a:shade val="30000"/>
                  <a:satMod val="115000"/>
                </a:srgbClr>
              </a:gs>
              <a:gs pos="50000">
                <a:srgbClr val="5B68B9">
                  <a:shade val="67500"/>
                  <a:satMod val="115000"/>
                </a:srgbClr>
              </a:gs>
              <a:gs pos="100000">
                <a:srgbClr val="5B68B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INGRESO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BDF24D3-9962-85EB-2236-4F1432A48F57}"/>
              </a:ext>
            </a:extLst>
          </p:cNvPr>
          <p:cNvSpPr/>
          <p:nvPr/>
        </p:nvSpPr>
        <p:spPr>
          <a:xfrm>
            <a:off x="7177687" y="4713302"/>
            <a:ext cx="1743635" cy="363071"/>
          </a:xfrm>
          <a:prstGeom prst="roundRect">
            <a:avLst/>
          </a:prstGeom>
          <a:gradFill flip="none" rotWithShape="1">
            <a:gsLst>
              <a:gs pos="0">
                <a:srgbClr val="5B68B9">
                  <a:shade val="30000"/>
                  <a:satMod val="115000"/>
                </a:srgbClr>
              </a:gs>
              <a:gs pos="50000">
                <a:srgbClr val="5B68B9">
                  <a:shade val="67500"/>
                  <a:satMod val="115000"/>
                </a:srgbClr>
              </a:gs>
              <a:gs pos="100000">
                <a:srgbClr val="5B68B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PERMANENCIA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C92072-4C96-5DFB-4C11-0BEEF6C67429}"/>
              </a:ext>
            </a:extLst>
          </p:cNvPr>
          <p:cNvSpPr txBox="1"/>
          <p:nvPr/>
        </p:nvSpPr>
        <p:spPr>
          <a:xfrm>
            <a:off x="5469349" y="4753037"/>
            <a:ext cx="1309965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INDUCCIÓN</a:t>
            </a:r>
          </a:p>
          <a:p>
            <a:pPr algn="ctr"/>
            <a:r>
              <a:rPr lang="es-MX" sz="1400" b="1" dirty="0"/>
              <a:t>DOCENTE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D3C4272-4D14-4F6B-563A-59B7E4D696C9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155983" y="2243875"/>
            <a:ext cx="1416420" cy="69665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F516CF5-2D96-86C6-1051-8AF6BD78FAE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987956" y="2243875"/>
            <a:ext cx="962865" cy="69665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C03C5CF-6435-06CC-19C1-3D4E6865AC8A}"/>
              </a:ext>
            </a:extLst>
          </p:cNvPr>
          <p:cNvCxnSpPr/>
          <p:nvPr/>
        </p:nvCxnSpPr>
        <p:spPr>
          <a:xfrm>
            <a:off x="3117881" y="3236648"/>
            <a:ext cx="746312" cy="39357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F55A636-C7A5-0B3E-3522-5DC73E33AB3D}"/>
              </a:ext>
            </a:extLst>
          </p:cNvPr>
          <p:cNvCxnSpPr/>
          <p:nvPr/>
        </p:nvCxnSpPr>
        <p:spPr>
          <a:xfrm flipH="1">
            <a:off x="6779314" y="3775270"/>
            <a:ext cx="1015252" cy="24613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2AE137E-C546-C0B8-99E5-F9CAAB2236CF}"/>
              </a:ext>
            </a:extLst>
          </p:cNvPr>
          <p:cNvCxnSpPr>
            <a:cxnSpLocks/>
          </p:cNvCxnSpPr>
          <p:nvPr/>
        </p:nvCxnSpPr>
        <p:spPr>
          <a:xfrm>
            <a:off x="8287654" y="3814047"/>
            <a:ext cx="0" cy="82446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D99EEF9-8935-E33C-18D1-D50C49711D5F}"/>
              </a:ext>
            </a:extLst>
          </p:cNvPr>
          <p:cNvCxnSpPr>
            <a:cxnSpLocks/>
          </p:cNvCxnSpPr>
          <p:nvPr/>
        </p:nvCxnSpPr>
        <p:spPr>
          <a:xfrm>
            <a:off x="9699564" y="3708035"/>
            <a:ext cx="111504" cy="42665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A7F5CE1-C029-A919-1F76-FBCA1500B897}"/>
              </a:ext>
            </a:extLst>
          </p:cNvPr>
          <p:cNvSpPr/>
          <p:nvPr/>
        </p:nvSpPr>
        <p:spPr>
          <a:xfrm>
            <a:off x="4099136" y="1088671"/>
            <a:ext cx="4247615" cy="507241"/>
          </a:xfrm>
          <a:prstGeom prst="roundRect">
            <a:avLst/>
          </a:prstGeom>
          <a:gradFill flip="none" rotWithShape="1">
            <a:gsLst>
              <a:gs pos="0">
                <a:srgbClr val="5B68B9">
                  <a:shade val="30000"/>
                  <a:satMod val="115000"/>
                </a:srgbClr>
              </a:gs>
              <a:gs pos="50000">
                <a:srgbClr val="5B68B9">
                  <a:shade val="67500"/>
                  <a:satMod val="115000"/>
                </a:srgbClr>
              </a:gs>
              <a:gs pos="100000">
                <a:srgbClr val="5B68B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FILOSOFÍA</a:t>
            </a:r>
            <a:r>
              <a:rPr lang="es-MX" sz="2400" dirty="0"/>
              <a:t> LASALLISTA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57EF7D83-11F3-665D-199A-7B282E467812}"/>
              </a:ext>
            </a:extLst>
          </p:cNvPr>
          <p:cNvSpPr/>
          <p:nvPr/>
        </p:nvSpPr>
        <p:spPr>
          <a:xfrm>
            <a:off x="7410207" y="3226333"/>
            <a:ext cx="3415553" cy="363071"/>
          </a:xfrm>
          <a:prstGeom prst="roundRect">
            <a:avLst/>
          </a:prstGeom>
          <a:gradFill flip="none" rotWithShape="1">
            <a:gsLst>
              <a:gs pos="0">
                <a:srgbClr val="5B68B9">
                  <a:shade val="30000"/>
                  <a:satMod val="115000"/>
                </a:srgbClr>
              </a:gs>
              <a:gs pos="50000">
                <a:srgbClr val="5B68B9">
                  <a:shade val="67500"/>
                  <a:satMod val="115000"/>
                </a:srgbClr>
              </a:gs>
              <a:gs pos="100000">
                <a:srgbClr val="5B68B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FUNCIÓN SUSTANTIVA DOCENCIA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1FC3904-3BD3-AAAC-7FAF-BE49AA3D636D}"/>
              </a:ext>
            </a:extLst>
          </p:cNvPr>
          <p:cNvSpPr/>
          <p:nvPr/>
        </p:nvSpPr>
        <p:spPr>
          <a:xfrm>
            <a:off x="9082125" y="4195082"/>
            <a:ext cx="1743635" cy="363071"/>
          </a:xfrm>
          <a:prstGeom prst="roundRect">
            <a:avLst/>
          </a:prstGeom>
          <a:gradFill flip="none" rotWithShape="1">
            <a:gsLst>
              <a:gs pos="0">
                <a:srgbClr val="5B68B9">
                  <a:shade val="30000"/>
                  <a:satMod val="115000"/>
                </a:srgbClr>
              </a:gs>
              <a:gs pos="50000">
                <a:srgbClr val="5B68B9">
                  <a:shade val="67500"/>
                  <a:satMod val="115000"/>
                </a:srgbClr>
              </a:gs>
              <a:gs pos="100000">
                <a:srgbClr val="5B68B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DESARROLLO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220930B-69EB-D544-0E03-31BF0B850599}"/>
              </a:ext>
            </a:extLst>
          </p:cNvPr>
          <p:cNvSpPr txBox="1"/>
          <p:nvPr/>
        </p:nvSpPr>
        <p:spPr>
          <a:xfrm>
            <a:off x="9382443" y="4613603"/>
            <a:ext cx="1309965" cy="203132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FORMACIÓN</a:t>
            </a:r>
          </a:p>
          <a:p>
            <a:pPr algn="ctr"/>
            <a:r>
              <a:rPr lang="es-MX" sz="1400" b="1" dirty="0"/>
              <a:t>DOCENTE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DNF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Programa de formación docente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Evaluación docente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8C600C4-0518-2544-35D6-73DE90001465}"/>
              </a:ext>
            </a:extLst>
          </p:cNvPr>
          <p:cNvSpPr txBox="1"/>
          <p:nvPr/>
        </p:nvSpPr>
        <p:spPr>
          <a:xfrm>
            <a:off x="7151634" y="5177638"/>
            <a:ext cx="1822633" cy="116955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ACOMPAÑAMIENTO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Psicopedagógico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Planeación docente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Academias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064528A9-F642-670E-1AB8-127D3BC010A3}"/>
              </a:ext>
            </a:extLst>
          </p:cNvPr>
          <p:cNvSpPr/>
          <p:nvPr/>
        </p:nvSpPr>
        <p:spPr>
          <a:xfrm>
            <a:off x="2166460" y="3035199"/>
            <a:ext cx="1869141" cy="363071"/>
          </a:xfrm>
          <a:prstGeom prst="roundRect">
            <a:avLst/>
          </a:prstGeom>
          <a:gradFill flip="none" rotWithShape="1">
            <a:gsLst>
              <a:gs pos="0">
                <a:srgbClr val="5B68B9">
                  <a:shade val="30000"/>
                  <a:satMod val="115000"/>
                </a:srgbClr>
              </a:gs>
              <a:gs pos="50000">
                <a:srgbClr val="5B68B9">
                  <a:shade val="67500"/>
                  <a:satMod val="115000"/>
                </a:srgbClr>
              </a:gs>
              <a:gs pos="100000">
                <a:srgbClr val="5B68B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ESTUDIANTE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2659675A-9EF2-832C-5649-7E03C5A03ECA}"/>
              </a:ext>
            </a:extLst>
          </p:cNvPr>
          <p:cNvSpPr/>
          <p:nvPr/>
        </p:nvSpPr>
        <p:spPr>
          <a:xfrm>
            <a:off x="1749326" y="3775270"/>
            <a:ext cx="1157569" cy="363071"/>
          </a:xfrm>
          <a:prstGeom prst="roundRect">
            <a:avLst/>
          </a:prstGeom>
          <a:gradFill flip="none" rotWithShape="1">
            <a:gsLst>
              <a:gs pos="0">
                <a:srgbClr val="5B68B9">
                  <a:shade val="30000"/>
                  <a:satMod val="115000"/>
                </a:srgbClr>
              </a:gs>
              <a:gs pos="50000">
                <a:srgbClr val="5B68B9">
                  <a:shade val="67500"/>
                  <a:satMod val="115000"/>
                </a:srgbClr>
              </a:gs>
              <a:gs pos="100000">
                <a:srgbClr val="5B68B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INGRESO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87F3445-810A-A66F-1840-C41640B8C2D0}"/>
              </a:ext>
            </a:extLst>
          </p:cNvPr>
          <p:cNvSpPr txBox="1"/>
          <p:nvPr/>
        </p:nvSpPr>
        <p:spPr>
          <a:xfrm>
            <a:off x="1847822" y="4353702"/>
            <a:ext cx="990039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dirty="0"/>
              <a:t>Selección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dirty="0"/>
              <a:t>Inducción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2BD7A61-7A95-C558-3DFE-0AB3F876CE39}"/>
              </a:ext>
            </a:extLst>
          </p:cNvPr>
          <p:cNvSpPr txBox="1"/>
          <p:nvPr/>
        </p:nvSpPr>
        <p:spPr>
          <a:xfrm>
            <a:off x="3161235" y="4123850"/>
            <a:ext cx="1975299" cy="138499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ACOMPAÑAMIENTO</a:t>
            </a:r>
          </a:p>
          <a:p>
            <a:pPr algn="ctr"/>
            <a:r>
              <a:rPr lang="es-MX" sz="1400" b="1" dirty="0"/>
              <a:t>TUTORÍAS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dirty="0"/>
              <a:t>Académicas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dirty="0"/>
              <a:t>Sociales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dirty="0"/>
              <a:t>Emocionales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dirty="0"/>
              <a:t>Gestión Académica</a:t>
            </a:r>
          </a:p>
        </p:txBody>
      </p:sp>
    </p:spTree>
    <p:extLst>
      <p:ext uri="{BB962C8B-B14F-4D97-AF65-F5344CB8AC3E}">
        <p14:creationId xmlns:p14="http://schemas.microsoft.com/office/powerpoint/2010/main" val="37452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B91A7-1F35-89EA-4E32-A985EBED5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DD41268-65CA-0819-DF8E-486CDEC22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0EBD4D-C3BD-21AC-83D5-E09DE3E8CF4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4081EEF-C60C-3576-5F63-85B07A2F66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C6F59F2-E7B8-228D-44D9-A1800B1504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AF09DFB-422E-BECE-075B-2B75E6B524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963AFD-4F18-BC2C-7E16-5D73DF6728D5}"/>
              </a:ext>
            </a:extLst>
          </p:cNvPr>
          <p:cNvSpPr txBox="1">
            <a:spLocks/>
          </p:cNvSpPr>
          <p:nvPr/>
        </p:nvSpPr>
        <p:spPr>
          <a:xfrm>
            <a:off x="1549676" y="-276867"/>
            <a:ext cx="10642324" cy="1896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Ingreso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C5EDCA2-3FEA-1AEE-2816-E5D0992B93E9}"/>
              </a:ext>
            </a:extLst>
          </p:cNvPr>
          <p:cNvSpPr txBox="1">
            <a:spLocks/>
          </p:cNvSpPr>
          <p:nvPr/>
        </p:nvSpPr>
        <p:spPr>
          <a:xfrm>
            <a:off x="628650" y="2261233"/>
            <a:ext cx="10642324" cy="4231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rgbClr val="00B0F0"/>
                </a:solidFill>
              </a:rPr>
              <a:t>Selección Estudiantil</a:t>
            </a:r>
          </a:p>
          <a:p>
            <a:r>
              <a:rPr lang="es-MX" sz="2800" dirty="0"/>
              <a:t>Aplicar exámenes académicos y psicométricos para asegurar que los aspirantes cuenten con las habilidades, conocimientos y actitudes necesarios para la educación superior. </a:t>
            </a:r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19907A-AE14-E897-B475-F76290811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88" y="4377053"/>
            <a:ext cx="4479676" cy="223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87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E2162-1E47-DC8D-9CA3-6681FBFDF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BC04784-B3FE-9442-E712-A94E2F4DA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2698071-6F1F-509F-077B-96C95A33E8E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340DEA7-3D69-0C26-437E-4FC311D599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DBA665-0D2C-EEAD-09DA-906BF0F2A8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B6A0B60-3602-3736-3054-0358A5ED77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5636E648-748D-1AAE-B398-70AF199A592B}"/>
              </a:ext>
            </a:extLst>
          </p:cNvPr>
          <p:cNvSpPr txBox="1">
            <a:spLocks/>
          </p:cNvSpPr>
          <p:nvPr/>
        </p:nvSpPr>
        <p:spPr>
          <a:xfrm>
            <a:off x="3505201" y="-369593"/>
            <a:ext cx="7272385" cy="1811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Inducción Estudiantil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7AB5683-AB57-540F-12FA-C14BB76346F8}"/>
              </a:ext>
            </a:extLst>
          </p:cNvPr>
          <p:cNvSpPr txBox="1">
            <a:spLocks/>
          </p:cNvSpPr>
          <p:nvPr/>
        </p:nvSpPr>
        <p:spPr>
          <a:xfrm>
            <a:off x="2523697" y="1728893"/>
            <a:ext cx="8357885" cy="3310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/>
              <a:t>Familiarizar al estudiante de nuevo ingreso con los procesos administrativos, instalaciones y filosofía institucional, con el fin de fomentar la integración y su correcta inmersión a la vida universitaria. 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es-MX" sz="2200" b="1" dirty="0">
                <a:solidFill>
                  <a:srgbClr val="00B0F0"/>
                </a:solidFill>
              </a:rPr>
              <a:t>Modalidad Presencial.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es-MX" sz="2200" b="1" dirty="0">
                <a:solidFill>
                  <a:srgbClr val="00B0F0"/>
                </a:solidFill>
              </a:rPr>
              <a:t>Modalidad en línea.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27733E-EF8E-8D23-6E67-DFBFB551E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0" y="4041232"/>
            <a:ext cx="4366099" cy="256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92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E840C-E443-3B78-F562-D3FA54669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61583C1-1D61-6AE2-4C9F-E1D4D772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530959-CCDA-DEFA-71E3-A623C9BE52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012CD75-7CD2-1B2E-6905-432CE371AC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E4103B-36E7-AE8A-7F46-9B410C4BB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B693296-60E7-E88F-AC0C-BF1659D8B7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3096CE5-2FC0-264D-0DD7-BAF863B1810F}"/>
              </a:ext>
            </a:extLst>
          </p:cNvPr>
          <p:cNvSpPr txBox="1">
            <a:spLocks/>
          </p:cNvSpPr>
          <p:nvPr/>
        </p:nvSpPr>
        <p:spPr>
          <a:xfrm>
            <a:off x="2298424" y="4825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Permanencia</a:t>
            </a:r>
            <a:endParaRPr lang="es-MX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8A17D22-7F4E-7F0C-4B7D-6895D4B94E32}"/>
              </a:ext>
            </a:extLst>
          </p:cNvPr>
          <p:cNvSpPr txBox="1">
            <a:spLocks/>
          </p:cNvSpPr>
          <p:nvPr/>
        </p:nvSpPr>
        <p:spPr>
          <a:xfrm>
            <a:off x="2298424" y="1724878"/>
            <a:ext cx="7886700" cy="364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B0F0"/>
                </a:solidFill>
              </a:rPr>
              <a:t>Acompañamiento</a:t>
            </a:r>
          </a:p>
          <a:p>
            <a:r>
              <a:rPr lang="es-MX" sz="2800" dirty="0"/>
              <a:t>Supervisar a través de las coordinaciones y de los tutores el correcto desempeño de los alumnos con la finalidad superior de lograr su desarrollo integral y el logro de los perfiles de egreso en los planes de estudio.</a:t>
            </a:r>
          </a:p>
          <a:p>
            <a:endParaRPr lang="es-MX" b="1" dirty="0"/>
          </a:p>
        </p:txBody>
      </p:sp>
      <p:pic>
        <p:nvPicPr>
          <p:cNvPr id="8" name="Picture 2" descr="Microsoft in the Classroom | Eduscape">
            <a:extLst>
              <a:ext uri="{FF2B5EF4-FFF2-40B4-BE49-F238E27FC236}">
                <a16:creationId xmlns:a16="http://schemas.microsoft.com/office/drawing/2014/main" id="{4C05B4D4-A5E2-9429-21AE-A1E6EF6F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82" y="4501514"/>
            <a:ext cx="4014439" cy="200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8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77A2F-CDCB-EB34-B5DE-3E7694A78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8C6C79D-24F2-7F3D-D6C3-2FA6F7B17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FE0691-1EA4-4797-E444-CC3FB0098B1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ED2BDBE-C219-8CC8-2D70-B06E597322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BFFA261-9606-09AA-DBC8-A94524E9B8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E74A1E4-59F1-9C9F-F2E5-40CCCA496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7297B3E9-9F7E-14C4-0677-C135A43ADF6E}"/>
              </a:ext>
            </a:extLst>
          </p:cNvPr>
          <p:cNvSpPr txBox="1">
            <a:spLocks/>
          </p:cNvSpPr>
          <p:nvPr/>
        </p:nvSpPr>
        <p:spPr>
          <a:xfrm>
            <a:off x="2393275" y="964307"/>
            <a:ext cx="941930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Acompañamiento Estudiantil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D0700CF-E8FF-34A5-258D-BE4E48E1753F}"/>
              </a:ext>
            </a:extLst>
          </p:cNvPr>
          <p:cNvSpPr txBox="1">
            <a:spLocks/>
          </p:cNvSpPr>
          <p:nvPr/>
        </p:nvSpPr>
        <p:spPr>
          <a:xfrm>
            <a:off x="1242843" y="3609848"/>
            <a:ext cx="6209182" cy="259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b="1" dirty="0">
                <a:solidFill>
                  <a:srgbClr val="00B0F0"/>
                </a:solidFill>
              </a:rPr>
              <a:t>Asesorías Académicas</a:t>
            </a:r>
          </a:p>
          <a:p>
            <a:pPr marL="0" indent="0">
              <a:buNone/>
            </a:pPr>
            <a:r>
              <a:rPr lang="es-MX" sz="3600" dirty="0"/>
              <a:t>Solventar el rezago académico mediante la impartición de clases adicionales.</a:t>
            </a:r>
          </a:p>
        </p:txBody>
      </p:sp>
      <p:pic>
        <p:nvPicPr>
          <p:cNvPr id="6" name="Picture 2" descr="ASESORÍA UNIVERSITARIA, CERCANÍA CON LOS ALUMNOS | Universidad Panamericana">
            <a:extLst>
              <a:ext uri="{FF2B5EF4-FFF2-40B4-BE49-F238E27FC236}">
                <a16:creationId xmlns:a16="http://schemas.microsoft.com/office/drawing/2014/main" id="{2848C613-6650-BEE0-8FB7-8D4E80B7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18" y="3069160"/>
            <a:ext cx="4118332" cy="3009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0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AB9CA-8B4D-22D2-AC3E-006BE6A11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ABD3BC-F6AF-C9FF-BAB6-99A1202ED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2E1D32-8515-10C7-AADD-A059D30BD6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2FA715D-0ED1-1698-291E-2A1630F8FC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E1A10E-7919-D7A3-01AD-6FFC343D6C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2F8B335-153B-EC77-B737-546AF4BFC6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F984079-0122-FE40-F25A-39AAB77F9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409" y="1442292"/>
            <a:ext cx="8285182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9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0228A-9440-EE7A-EC09-3F82FCCA1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EC33249-A9F5-8ED7-D8FC-5A557AF2F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9EA5FB-8321-5C11-456E-7C15E9AA83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6A73C89-2FEC-4A5F-D2F1-2702C1CE3A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208CFF-B8B4-E237-BBD0-59A172528A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1D94477-BF0A-9F2E-5AE9-A909330356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3EFB3C49-697C-978A-362F-ACEE6E8AC52A}"/>
              </a:ext>
            </a:extLst>
          </p:cNvPr>
          <p:cNvSpPr txBox="1">
            <a:spLocks/>
          </p:cNvSpPr>
          <p:nvPr/>
        </p:nvSpPr>
        <p:spPr>
          <a:xfrm>
            <a:off x="3503245" y="278"/>
            <a:ext cx="686239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Tutorías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D88A087-E348-E138-3697-E9D1C0ED5A40}"/>
              </a:ext>
            </a:extLst>
          </p:cNvPr>
          <p:cNvSpPr txBox="1">
            <a:spLocks/>
          </p:cNvSpPr>
          <p:nvPr/>
        </p:nvSpPr>
        <p:spPr>
          <a:xfrm>
            <a:off x="1028273" y="1821593"/>
            <a:ext cx="7827254" cy="3643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00B0F0"/>
                </a:solidFill>
              </a:rPr>
              <a:t>A. Académicas </a:t>
            </a:r>
          </a:p>
          <a:p>
            <a:pPr marL="0" indent="0" algn="ctr">
              <a:buNone/>
            </a:pPr>
            <a:r>
              <a:rPr lang="es-MX" dirty="0"/>
              <a:t>Llevar registro y seguimiento del aprovechamiento escolar de cada alumno e identificar las áreas de oportunidad a través del seguimiento de calificaciones, faltas y calificaciones.</a:t>
            </a:r>
          </a:p>
          <a:p>
            <a:pPr algn="r"/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388FDB-F880-B0B6-2077-30806E8A4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796" y="4451459"/>
            <a:ext cx="2690647" cy="20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C78B0-E7F0-F709-F09C-EB65EC348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A77D136-C0B2-8023-9C61-D863F00B4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2B5F23-1347-EB93-38E4-F26DF718AD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A98841D-2D6A-1426-976F-3FCEE3914F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5519056" y="0"/>
            <a:ext cx="6672943" cy="6858000"/>
          </a:xfrm>
          <a:prstGeom prst="rect">
            <a:avLst/>
          </a:prstGeom>
          <a:gradFill flip="none" rotWithShape="1">
            <a:gsLst>
              <a:gs pos="0">
                <a:srgbClr val="2D3F94">
                  <a:alpha val="52157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E55301A-A58B-9D66-00AE-969E51C30C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34" t="13124" r="13047" b="18258"/>
          <a:stretch/>
        </p:blipFill>
        <p:spPr>
          <a:xfrm>
            <a:off x="759945" y="486322"/>
            <a:ext cx="2512404" cy="9559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C439D1-0254-1E8C-7B4E-D2D8879F9E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20000"/>
          </a:blip>
          <a:srcRect l="71250"/>
          <a:stretch/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17CA316-0025-6459-479B-B5D7CE215AE6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3380642" cy="364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>
                <a:solidFill>
                  <a:srgbClr val="00B0F0"/>
                </a:solidFill>
              </a:rPr>
              <a:t>B. Gestión </a:t>
            </a:r>
          </a:p>
          <a:p>
            <a:r>
              <a:rPr lang="es-MX"/>
              <a:t>Orientar a los alumnos con temas de índole académica a través de los secretarios académicos. </a:t>
            </a:r>
            <a:endParaRPr lang="es-MX" sz="4400"/>
          </a:p>
          <a:p>
            <a:endParaRPr lang="es-MX" b="1" dirty="0"/>
          </a:p>
        </p:txBody>
      </p:sp>
      <p:pic>
        <p:nvPicPr>
          <p:cNvPr id="5" name="Picture 2" descr="Voces Normalistas - Diálogos con la educación">
            <a:extLst>
              <a:ext uri="{FF2B5EF4-FFF2-40B4-BE49-F238E27FC236}">
                <a16:creationId xmlns:a16="http://schemas.microsoft.com/office/drawing/2014/main" id="{FD53A7E4-ACBB-B9C7-BC4E-96DBAF548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58" y="2225269"/>
            <a:ext cx="3611192" cy="2407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7508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</TotalTime>
  <Words>388</Words>
  <Application>Microsoft Office PowerPoint</Application>
  <PresentationFormat>Panorámica</PresentationFormat>
  <Paragraphs>63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Avenir Heavy</vt:lpstr>
      <vt:lpstr>Calibri</vt:lpstr>
      <vt:lpstr>Calibri Light</vt:lpstr>
      <vt:lpstr>Indivisa Text Sans</vt:lpstr>
      <vt:lpstr>Tema de Office</vt:lpstr>
      <vt:lpstr>Psicopedagogía BIENVENIDOS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BIENVENIDOS</dc:title>
  <dc:creator>VARGAS OSORIO FERNANDA</dc:creator>
  <cp:lastModifiedBy>Godinez Galindo, Josefina</cp:lastModifiedBy>
  <cp:revision>15</cp:revision>
  <dcterms:created xsi:type="dcterms:W3CDTF">2024-05-29T14:20:44Z</dcterms:created>
  <dcterms:modified xsi:type="dcterms:W3CDTF">2025-07-21T17:44:23Z</dcterms:modified>
</cp:coreProperties>
</file>