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466"/>
    <p:restoredTop sz="96327"/>
  </p:normalViewPr>
  <p:slideViewPr>
    <p:cSldViewPr snapToGrid="0">
      <p:cViewPr varScale="1">
        <p:scale>
          <a:sx n="66" d="100"/>
          <a:sy n="66" d="100"/>
        </p:scale>
        <p:origin x="7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74C0D281-B1FB-0E48-9389-4384455E045E}" type="datetimeFigureOut">
              <a:rPr lang="es-MX" smtClean="0"/>
              <a:t>31/05/2024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419249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0D281-B1FB-0E48-9389-4384455E045E}" type="datetimeFigureOut">
              <a:rPr lang="es-MX" smtClean="0"/>
              <a:t>31/05/2024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14245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0D281-B1FB-0E48-9389-4384455E045E}" type="datetimeFigureOut">
              <a:rPr lang="es-MX" smtClean="0"/>
              <a:t>31/05/2024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287269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0D281-B1FB-0E48-9389-4384455E045E}" type="datetimeFigureOut">
              <a:rPr lang="es-MX" smtClean="0"/>
              <a:t>31/05/2024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153163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74C0D281-B1FB-0E48-9389-4384455E045E}" type="datetimeFigureOut">
              <a:rPr lang="es-MX" smtClean="0"/>
              <a:t>31/05/2024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29588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74C0D281-B1FB-0E48-9389-4384455E045E}" type="datetimeFigureOut">
              <a:rPr lang="es-MX" smtClean="0"/>
              <a:t>31/05/2024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324330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74C0D281-B1FB-0E48-9389-4384455E045E}" type="datetimeFigureOut">
              <a:rPr lang="es-MX" smtClean="0"/>
              <a:t>31/05/2024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368950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74C0D281-B1FB-0E48-9389-4384455E045E}" type="datetimeFigureOut">
              <a:rPr lang="es-MX" smtClean="0"/>
              <a:t>31/05/2024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166637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0D281-B1FB-0E48-9389-4384455E045E}" type="datetimeFigureOut">
              <a:rPr lang="es-MX" smtClean="0"/>
              <a:t>31/05/2024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311328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4C0D281-B1FB-0E48-9389-4384455E045E}" type="datetimeFigureOut">
              <a:rPr lang="es-MX" smtClean="0"/>
              <a:t>31/05/2024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60633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4C0D281-B1FB-0E48-9389-4384455E045E}" type="datetimeFigureOut">
              <a:rPr lang="es-MX" smtClean="0"/>
              <a:t>31/05/2024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6B81F0-0F39-AC46-812F-7977D6D95038}" type="slidenum">
              <a:rPr lang="es-MX" smtClean="0"/>
              <a:t>‹Nº›</a:t>
            </a:fld>
            <a:endParaRPr lang="es-MX"/>
          </a:p>
        </p:txBody>
      </p:sp>
    </p:spTree>
    <p:extLst>
      <p:ext uri="{BB962C8B-B14F-4D97-AF65-F5344CB8AC3E}">
        <p14:creationId xmlns:p14="http://schemas.microsoft.com/office/powerpoint/2010/main" val="422155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0D281-B1FB-0E48-9389-4384455E045E}" type="datetimeFigureOut">
              <a:rPr lang="es-MX" smtClean="0"/>
              <a:t>31/05/2024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B81F0-0F39-AC46-812F-7977D6D95038}" type="slidenum">
              <a:rPr lang="es-MX" smtClean="0"/>
              <a:t>‹Nº›</a:t>
            </a:fld>
            <a:endParaRPr lang="es-MX"/>
          </a:p>
        </p:txBody>
      </p:sp>
    </p:spTree>
    <p:extLst>
      <p:ext uri="{BB962C8B-B14F-4D97-AF65-F5344CB8AC3E}">
        <p14:creationId xmlns:p14="http://schemas.microsoft.com/office/powerpoint/2010/main" val="152740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2.emf"/><Relationship Id="rId7" Type="http://schemas.openxmlformats.org/officeDocument/2006/relationships/image" Target="../media/image12.jfi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CF764F5-210D-7327-6E4C-FFE1D3926138}"/>
              </a:ext>
            </a:extLst>
          </p:cNvPr>
          <p:cNvSpPr/>
          <p:nvPr/>
        </p:nvSpPr>
        <p:spPr>
          <a:xfrm rot="10800000">
            <a:off x="3413760" y="0"/>
            <a:ext cx="8778240" cy="6858000"/>
          </a:xfrm>
          <a:prstGeom prst="rect">
            <a:avLst/>
          </a:prstGeom>
          <a:gradFill flip="none" rotWithShape="1">
            <a:gsLst>
              <a:gs pos="0">
                <a:srgbClr val="1D285D"/>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01B6F9E3-CA08-9D0A-91B5-0FFFA9AF858C}"/>
              </a:ext>
            </a:extLst>
          </p:cNvPr>
          <p:cNvPicPr>
            <a:picLocks noChangeAspect="1"/>
          </p:cNvPicPr>
          <p:nvPr/>
        </p:nvPicPr>
        <p:blipFill>
          <a:blip r:embed="rId2"/>
          <a:stretch>
            <a:fillRect/>
          </a:stretch>
        </p:blipFill>
        <p:spPr>
          <a:xfrm>
            <a:off x="-3694188" y="-2026150"/>
            <a:ext cx="2247900" cy="736600"/>
          </a:xfrm>
          <a:prstGeom prst="rect">
            <a:avLst/>
          </a:prstGeom>
        </p:spPr>
      </p:pic>
      <p:pic>
        <p:nvPicPr>
          <p:cNvPr id="8" name="Imagen 7">
            <a:extLst>
              <a:ext uri="{FF2B5EF4-FFF2-40B4-BE49-F238E27FC236}">
                <a16:creationId xmlns:a16="http://schemas.microsoft.com/office/drawing/2014/main" id="{F048870B-D529-00FB-2881-6FFD6783D8F5}"/>
              </a:ext>
            </a:extLst>
          </p:cNvPr>
          <p:cNvPicPr>
            <a:picLocks noChangeAspect="1"/>
          </p:cNvPicPr>
          <p:nvPr/>
        </p:nvPicPr>
        <p:blipFill>
          <a:blip r:embed="rId3">
            <a:lum bright="100000"/>
          </a:blip>
          <a:stretch>
            <a:fillRect/>
          </a:stretch>
        </p:blipFill>
        <p:spPr>
          <a:xfrm rot="16643979">
            <a:off x="7978075" y="3174339"/>
            <a:ext cx="6734794" cy="2320773"/>
          </a:xfrm>
          <a:prstGeom prst="rect">
            <a:avLst/>
          </a:prstGeom>
        </p:spPr>
      </p:pic>
      <p:pic>
        <p:nvPicPr>
          <p:cNvPr id="9" name="Imagen 8">
            <a:extLst>
              <a:ext uri="{FF2B5EF4-FFF2-40B4-BE49-F238E27FC236}">
                <a16:creationId xmlns:a16="http://schemas.microsoft.com/office/drawing/2014/main" id="{8F0FC419-FBA4-91AE-DFFA-43388037892C}"/>
              </a:ext>
            </a:extLst>
          </p:cNvPr>
          <p:cNvPicPr>
            <a:picLocks noChangeAspect="1"/>
          </p:cNvPicPr>
          <p:nvPr/>
        </p:nvPicPr>
        <p:blipFill>
          <a:blip r:embed="rId4">
            <a:lum bright="100000"/>
            <a:alphaModFix amt="34000"/>
          </a:blip>
          <a:stretch>
            <a:fillRect/>
          </a:stretch>
        </p:blipFill>
        <p:spPr>
          <a:xfrm>
            <a:off x="6426986" y="-5753246"/>
            <a:ext cx="2050078" cy="5076385"/>
          </a:xfrm>
          <a:prstGeom prst="rect">
            <a:avLst/>
          </a:prstGeom>
        </p:spPr>
      </p:pic>
      <p:pic>
        <p:nvPicPr>
          <p:cNvPr id="10" name="Imagen 9">
            <a:extLst>
              <a:ext uri="{FF2B5EF4-FFF2-40B4-BE49-F238E27FC236}">
                <a16:creationId xmlns:a16="http://schemas.microsoft.com/office/drawing/2014/main" id="{461CDB83-7ED1-BD5E-CADE-2201E9988B06}"/>
              </a:ext>
            </a:extLst>
          </p:cNvPr>
          <p:cNvPicPr>
            <a:picLocks noChangeAspect="1"/>
          </p:cNvPicPr>
          <p:nvPr/>
        </p:nvPicPr>
        <p:blipFill>
          <a:blip r:embed="rId5"/>
          <a:stretch>
            <a:fillRect/>
          </a:stretch>
        </p:blipFill>
        <p:spPr>
          <a:xfrm>
            <a:off x="406399" y="334934"/>
            <a:ext cx="2349500" cy="762000"/>
          </a:xfrm>
          <a:prstGeom prst="rect">
            <a:avLst/>
          </a:prstGeom>
        </p:spPr>
      </p:pic>
      <p:sp>
        <p:nvSpPr>
          <p:cNvPr id="4" name="Título 1">
            <a:extLst>
              <a:ext uri="{FF2B5EF4-FFF2-40B4-BE49-F238E27FC236}">
                <a16:creationId xmlns:a16="http://schemas.microsoft.com/office/drawing/2014/main" id="{1EA24807-715D-84D0-46E8-91538DA28616}"/>
              </a:ext>
            </a:extLst>
          </p:cNvPr>
          <p:cNvSpPr>
            <a:spLocks noGrp="1"/>
          </p:cNvSpPr>
          <p:nvPr>
            <p:ph type="ctrTitle"/>
          </p:nvPr>
        </p:nvSpPr>
        <p:spPr>
          <a:xfrm>
            <a:off x="618533" y="2096000"/>
            <a:ext cx="5477467" cy="3926647"/>
          </a:xfrm>
        </p:spPr>
        <p:txBody>
          <a:bodyPr>
            <a:normAutofit/>
          </a:bodyPr>
          <a:lstStyle/>
          <a:p>
            <a:pPr algn="ctr"/>
            <a:r>
              <a:rPr lang="es-ES_tradnl" sz="6600" b="1" dirty="0">
                <a:solidFill>
                  <a:schemeClr val="bg2">
                    <a:lumMod val="25000"/>
                  </a:schemeClr>
                </a:solidFill>
                <a:latin typeface="Indivisa Text Sans" pitchFamily="2" charset="77"/>
                <a:ea typeface="Avenir Heavy" charset="0"/>
                <a:cs typeface="Avenir Heavy" charset="0"/>
              </a:rPr>
              <a:t>DIRECCIÓN DE FORMACIÓN</a:t>
            </a:r>
            <a:br>
              <a:rPr lang="es-ES_tradnl" sz="8000" b="1" dirty="0">
                <a:solidFill>
                  <a:schemeClr val="bg2">
                    <a:lumMod val="25000"/>
                  </a:schemeClr>
                </a:solidFill>
                <a:latin typeface="Avenir Heavy" charset="0"/>
                <a:ea typeface="Avenir Heavy" charset="0"/>
                <a:cs typeface="Avenir Heavy" charset="0"/>
              </a:rPr>
            </a:br>
            <a:r>
              <a:rPr lang="es-ES_tradnl" sz="5800" dirty="0">
                <a:solidFill>
                  <a:srgbClr val="002060"/>
                </a:solidFill>
                <a:latin typeface="Indivisa Text Sans" pitchFamily="2" charset="77"/>
                <a:ea typeface="Avenir Medium" charset="0"/>
                <a:cs typeface="Avenir Medium" charset="0"/>
              </a:rPr>
              <a:t>BIENVENIDOS</a:t>
            </a:r>
          </a:p>
        </p:txBody>
      </p:sp>
    </p:spTree>
    <p:extLst>
      <p:ext uri="{BB962C8B-B14F-4D97-AF65-F5344CB8AC3E}">
        <p14:creationId xmlns:p14="http://schemas.microsoft.com/office/powerpoint/2010/main" val="20486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CF764F5-210D-7327-6E4C-FFE1D3926138}"/>
              </a:ext>
            </a:extLst>
          </p:cNvPr>
          <p:cNvSpPr/>
          <p:nvPr/>
        </p:nvSpPr>
        <p:spPr>
          <a:xfrm rot="10800000">
            <a:off x="3413760" y="0"/>
            <a:ext cx="8778240" cy="6858000"/>
          </a:xfrm>
          <a:prstGeom prst="rect">
            <a:avLst/>
          </a:prstGeom>
          <a:gradFill flip="none" rotWithShape="1">
            <a:gsLst>
              <a:gs pos="0">
                <a:srgbClr val="1D285D"/>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01B6F9E3-CA08-9D0A-91B5-0FFFA9AF858C}"/>
              </a:ext>
            </a:extLst>
          </p:cNvPr>
          <p:cNvPicPr>
            <a:picLocks noChangeAspect="1"/>
          </p:cNvPicPr>
          <p:nvPr/>
        </p:nvPicPr>
        <p:blipFill>
          <a:blip r:embed="rId2"/>
          <a:stretch>
            <a:fillRect/>
          </a:stretch>
        </p:blipFill>
        <p:spPr>
          <a:xfrm>
            <a:off x="-3694188" y="-2026150"/>
            <a:ext cx="2247900" cy="736600"/>
          </a:xfrm>
          <a:prstGeom prst="rect">
            <a:avLst/>
          </a:prstGeom>
        </p:spPr>
      </p:pic>
      <p:pic>
        <p:nvPicPr>
          <p:cNvPr id="8" name="Imagen 7">
            <a:extLst>
              <a:ext uri="{FF2B5EF4-FFF2-40B4-BE49-F238E27FC236}">
                <a16:creationId xmlns:a16="http://schemas.microsoft.com/office/drawing/2014/main" id="{F048870B-D529-00FB-2881-6FFD6783D8F5}"/>
              </a:ext>
            </a:extLst>
          </p:cNvPr>
          <p:cNvPicPr>
            <a:picLocks noChangeAspect="1"/>
          </p:cNvPicPr>
          <p:nvPr/>
        </p:nvPicPr>
        <p:blipFill>
          <a:blip r:embed="rId3">
            <a:lum bright="100000"/>
          </a:blip>
          <a:stretch>
            <a:fillRect/>
          </a:stretch>
        </p:blipFill>
        <p:spPr>
          <a:xfrm rot="16643979">
            <a:off x="7978075" y="3174339"/>
            <a:ext cx="6734794" cy="2320773"/>
          </a:xfrm>
          <a:prstGeom prst="rect">
            <a:avLst/>
          </a:prstGeom>
        </p:spPr>
      </p:pic>
      <p:pic>
        <p:nvPicPr>
          <p:cNvPr id="9" name="Imagen 8">
            <a:extLst>
              <a:ext uri="{FF2B5EF4-FFF2-40B4-BE49-F238E27FC236}">
                <a16:creationId xmlns:a16="http://schemas.microsoft.com/office/drawing/2014/main" id="{8F0FC419-FBA4-91AE-DFFA-43388037892C}"/>
              </a:ext>
            </a:extLst>
          </p:cNvPr>
          <p:cNvPicPr>
            <a:picLocks noChangeAspect="1"/>
          </p:cNvPicPr>
          <p:nvPr/>
        </p:nvPicPr>
        <p:blipFill>
          <a:blip r:embed="rId4">
            <a:lum bright="100000"/>
            <a:alphaModFix amt="34000"/>
          </a:blip>
          <a:stretch>
            <a:fillRect/>
          </a:stretch>
        </p:blipFill>
        <p:spPr>
          <a:xfrm>
            <a:off x="6426986" y="-5753246"/>
            <a:ext cx="2050078" cy="5076385"/>
          </a:xfrm>
          <a:prstGeom prst="rect">
            <a:avLst/>
          </a:prstGeom>
        </p:spPr>
      </p:pic>
      <p:pic>
        <p:nvPicPr>
          <p:cNvPr id="10" name="Imagen 9">
            <a:extLst>
              <a:ext uri="{FF2B5EF4-FFF2-40B4-BE49-F238E27FC236}">
                <a16:creationId xmlns:a16="http://schemas.microsoft.com/office/drawing/2014/main" id="{461CDB83-7ED1-BD5E-CADE-2201E9988B06}"/>
              </a:ext>
            </a:extLst>
          </p:cNvPr>
          <p:cNvPicPr>
            <a:picLocks noChangeAspect="1"/>
          </p:cNvPicPr>
          <p:nvPr/>
        </p:nvPicPr>
        <p:blipFill>
          <a:blip r:embed="rId5"/>
          <a:stretch>
            <a:fillRect/>
          </a:stretch>
        </p:blipFill>
        <p:spPr>
          <a:xfrm>
            <a:off x="406399" y="334934"/>
            <a:ext cx="2349500" cy="762000"/>
          </a:xfrm>
          <a:prstGeom prst="rect">
            <a:avLst/>
          </a:prstGeom>
        </p:spPr>
      </p:pic>
      <p:sp>
        <p:nvSpPr>
          <p:cNvPr id="3" name="Título 2">
            <a:extLst>
              <a:ext uri="{FF2B5EF4-FFF2-40B4-BE49-F238E27FC236}">
                <a16:creationId xmlns:a16="http://schemas.microsoft.com/office/drawing/2014/main" id="{B72EAC49-3906-4389-BD05-B77CF9ABC393}"/>
              </a:ext>
            </a:extLst>
          </p:cNvPr>
          <p:cNvSpPr>
            <a:spLocks noGrp="1"/>
          </p:cNvSpPr>
          <p:nvPr>
            <p:ph type="ctrTitle"/>
          </p:nvPr>
        </p:nvSpPr>
        <p:spPr>
          <a:xfrm>
            <a:off x="416242" y="2426549"/>
            <a:ext cx="5337176" cy="3488476"/>
          </a:xfrm>
        </p:spPr>
        <p:txBody>
          <a:bodyPr>
            <a:normAutofit/>
          </a:bodyPr>
          <a:lstStyle/>
          <a:p>
            <a:pPr marL="214313" indent="-228600">
              <a:lnSpc>
                <a:spcPct val="90000"/>
              </a:lnSpc>
              <a:spcAft>
                <a:spcPts val="600"/>
              </a:spcAft>
            </a:pPr>
            <a:r>
              <a:rPr lang="en-US" sz="1800" dirty="0"/>
              <a:t>Como expresa nuestro ideario, LA UNIVERSIDAD LA SALLE CANCÚN otorga prioridad a la FORMACIÓN INTEGRAL del estudiante universitario, convencida de que a través de sus egresados es como </a:t>
            </a:r>
            <a:r>
              <a:rPr lang="en-US" sz="1800" dirty="0" err="1"/>
              <a:t>podrá</a:t>
            </a:r>
            <a:r>
              <a:rPr lang="en-US" sz="1800" dirty="0"/>
              <a:t> contribuir eficazmente en la transformación de la sociedad.</a:t>
            </a:r>
            <a:br>
              <a:rPr lang="en-US" sz="1800" dirty="0"/>
            </a:br>
            <a:br>
              <a:rPr lang="en-US" sz="1800" dirty="0"/>
            </a:br>
            <a:r>
              <a:rPr lang="en-US" sz="1800" dirty="0"/>
              <a:t>	El área de formación en nuestra casa de estudios es lo que constituye el alma de nuestra vida universitaria en donde nuestros alumnos y alumnas darán lo mejor de cada</a:t>
            </a:r>
            <a:br>
              <a:rPr lang="en-US" sz="1800" dirty="0"/>
            </a:br>
            <a:r>
              <a:rPr lang="en-US" sz="1800" dirty="0"/>
              <a:t> uno en el desarrollo de sus potencialidades.</a:t>
            </a:r>
            <a:br>
              <a:rPr lang="en-US" sz="1800" dirty="0"/>
            </a:br>
            <a:endParaRPr lang="es-MX" sz="1800" dirty="0"/>
          </a:p>
        </p:txBody>
      </p:sp>
    </p:spTree>
    <p:extLst>
      <p:ext uri="{BB962C8B-B14F-4D97-AF65-F5344CB8AC3E}">
        <p14:creationId xmlns:p14="http://schemas.microsoft.com/office/powerpoint/2010/main" val="374528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CF764F5-210D-7327-6E4C-FFE1D3926138}"/>
              </a:ext>
            </a:extLst>
          </p:cNvPr>
          <p:cNvSpPr/>
          <p:nvPr/>
        </p:nvSpPr>
        <p:spPr>
          <a:xfrm rot="10800000">
            <a:off x="3368121" y="0"/>
            <a:ext cx="8778240" cy="6858000"/>
          </a:xfrm>
          <a:prstGeom prst="rect">
            <a:avLst/>
          </a:prstGeom>
          <a:gradFill flip="none" rotWithShape="1">
            <a:gsLst>
              <a:gs pos="0">
                <a:srgbClr val="1D285D"/>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01B6F9E3-CA08-9D0A-91B5-0FFFA9AF858C}"/>
              </a:ext>
            </a:extLst>
          </p:cNvPr>
          <p:cNvPicPr>
            <a:picLocks noChangeAspect="1"/>
          </p:cNvPicPr>
          <p:nvPr/>
        </p:nvPicPr>
        <p:blipFill>
          <a:blip r:embed="rId2"/>
          <a:stretch>
            <a:fillRect/>
          </a:stretch>
        </p:blipFill>
        <p:spPr>
          <a:xfrm>
            <a:off x="-3694188" y="-2026150"/>
            <a:ext cx="2247900" cy="736600"/>
          </a:xfrm>
          <a:prstGeom prst="rect">
            <a:avLst/>
          </a:prstGeom>
        </p:spPr>
      </p:pic>
      <p:pic>
        <p:nvPicPr>
          <p:cNvPr id="8" name="Imagen 7">
            <a:extLst>
              <a:ext uri="{FF2B5EF4-FFF2-40B4-BE49-F238E27FC236}">
                <a16:creationId xmlns:a16="http://schemas.microsoft.com/office/drawing/2014/main" id="{F048870B-D529-00FB-2881-6FFD6783D8F5}"/>
              </a:ext>
            </a:extLst>
          </p:cNvPr>
          <p:cNvPicPr>
            <a:picLocks noChangeAspect="1"/>
          </p:cNvPicPr>
          <p:nvPr/>
        </p:nvPicPr>
        <p:blipFill>
          <a:blip r:embed="rId3">
            <a:lum bright="100000"/>
          </a:blip>
          <a:stretch>
            <a:fillRect/>
          </a:stretch>
        </p:blipFill>
        <p:spPr>
          <a:xfrm rot="16643979">
            <a:off x="7978075" y="3174339"/>
            <a:ext cx="6734794" cy="2320773"/>
          </a:xfrm>
          <a:prstGeom prst="rect">
            <a:avLst/>
          </a:prstGeom>
        </p:spPr>
      </p:pic>
      <p:pic>
        <p:nvPicPr>
          <p:cNvPr id="9" name="Imagen 8">
            <a:extLst>
              <a:ext uri="{FF2B5EF4-FFF2-40B4-BE49-F238E27FC236}">
                <a16:creationId xmlns:a16="http://schemas.microsoft.com/office/drawing/2014/main" id="{8F0FC419-FBA4-91AE-DFFA-43388037892C}"/>
              </a:ext>
            </a:extLst>
          </p:cNvPr>
          <p:cNvPicPr>
            <a:picLocks noChangeAspect="1"/>
          </p:cNvPicPr>
          <p:nvPr/>
        </p:nvPicPr>
        <p:blipFill>
          <a:blip r:embed="rId4">
            <a:lum bright="100000"/>
            <a:alphaModFix amt="34000"/>
          </a:blip>
          <a:stretch>
            <a:fillRect/>
          </a:stretch>
        </p:blipFill>
        <p:spPr>
          <a:xfrm>
            <a:off x="6426986" y="-5753246"/>
            <a:ext cx="2050078" cy="5076385"/>
          </a:xfrm>
          <a:prstGeom prst="rect">
            <a:avLst/>
          </a:prstGeom>
        </p:spPr>
      </p:pic>
      <p:pic>
        <p:nvPicPr>
          <p:cNvPr id="10" name="Imagen 9">
            <a:extLst>
              <a:ext uri="{FF2B5EF4-FFF2-40B4-BE49-F238E27FC236}">
                <a16:creationId xmlns:a16="http://schemas.microsoft.com/office/drawing/2014/main" id="{461CDB83-7ED1-BD5E-CADE-2201E9988B06}"/>
              </a:ext>
            </a:extLst>
          </p:cNvPr>
          <p:cNvPicPr>
            <a:picLocks noChangeAspect="1"/>
          </p:cNvPicPr>
          <p:nvPr/>
        </p:nvPicPr>
        <p:blipFill>
          <a:blip r:embed="rId5"/>
          <a:stretch>
            <a:fillRect/>
          </a:stretch>
        </p:blipFill>
        <p:spPr>
          <a:xfrm>
            <a:off x="406399" y="334934"/>
            <a:ext cx="2349500" cy="762000"/>
          </a:xfrm>
          <a:prstGeom prst="rect">
            <a:avLst/>
          </a:prstGeom>
        </p:spPr>
      </p:pic>
      <p:sp>
        <p:nvSpPr>
          <p:cNvPr id="3" name="Título 2">
            <a:extLst>
              <a:ext uri="{FF2B5EF4-FFF2-40B4-BE49-F238E27FC236}">
                <a16:creationId xmlns:a16="http://schemas.microsoft.com/office/drawing/2014/main" id="{B72EAC49-3906-4389-BD05-B77CF9ABC393}"/>
              </a:ext>
            </a:extLst>
          </p:cNvPr>
          <p:cNvSpPr>
            <a:spLocks noGrp="1"/>
          </p:cNvSpPr>
          <p:nvPr>
            <p:ph type="ctrTitle"/>
          </p:nvPr>
        </p:nvSpPr>
        <p:spPr>
          <a:xfrm>
            <a:off x="416242" y="2426549"/>
            <a:ext cx="5337176" cy="3488476"/>
          </a:xfrm>
        </p:spPr>
        <p:txBody>
          <a:bodyPr>
            <a:normAutofit fontScale="90000"/>
          </a:bodyPr>
          <a:lstStyle/>
          <a:p>
            <a:pPr indent="-228600">
              <a:lnSpc>
                <a:spcPct val="90000"/>
              </a:lnSpc>
              <a:spcAft>
                <a:spcPts val="600"/>
              </a:spcAft>
              <a:buFont typeface="Arial" panose="020B0604020202020204" pitchFamily="34" charset="0"/>
              <a:buChar char="•"/>
            </a:pPr>
            <a:r>
              <a:rPr lang="en-US" sz="4900" b="1" u="sng" dirty="0"/>
              <a:t>ACCIÓN DEPORTIVA</a:t>
            </a:r>
            <a:br>
              <a:rPr lang="en-US" sz="2000" b="1" u="sng" dirty="0"/>
            </a:br>
            <a:br>
              <a:rPr lang="en-US" sz="2000" u="sng" dirty="0"/>
            </a:br>
            <a:r>
              <a:rPr lang="en-US" sz="2000" dirty="0"/>
              <a:t>Fomentar y desarrollar las cualidades y destrezas físicas de nuestros alumnos a través de la práctica de un deporte y poder potencializar estas capacidades a través de las justas deportivas tales como: </a:t>
            </a:r>
            <a:br>
              <a:rPr lang="en-US" sz="2000" dirty="0"/>
            </a:br>
            <a:r>
              <a:rPr lang="en-US" sz="2000" dirty="0"/>
              <a:t>Actividades de CONADELA: Torneos preparatorianos lasallistas y torneo intersedes ULSA.</a:t>
            </a:r>
            <a:br>
              <a:rPr lang="en-US" sz="2000" dirty="0"/>
            </a:br>
            <a:r>
              <a:rPr lang="en-US" sz="2000" dirty="0"/>
              <a:t>ACTIVIDADES DEPORTIVAS PRESENCIALES -  CERTIFICACION COJUDEQ</a:t>
            </a:r>
            <a:br>
              <a:rPr lang="en-US" sz="2000" dirty="0"/>
            </a:br>
            <a:br>
              <a:rPr lang="en-US" sz="6000" dirty="0"/>
            </a:br>
            <a:endParaRPr lang="es-MX" dirty="0"/>
          </a:p>
        </p:txBody>
      </p:sp>
      <p:pic>
        <p:nvPicPr>
          <p:cNvPr id="2" name="Imagen 1">
            <a:extLst>
              <a:ext uri="{FF2B5EF4-FFF2-40B4-BE49-F238E27FC236}">
                <a16:creationId xmlns:a16="http://schemas.microsoft.com/office/drawing/2014/main" id="{F4486A6D-35F2-8688-22A2-2E70D731D227}"/>
              </a:ext>
            </a:extLst>
          </p:cNvPr>
          <p:cNvPicPr>
            <a:picLocks noChangeAspect="1"/>
          </p:cNvPicPr>
          <p:nvPr/>
        </p:nvPicPr>
        <p:blipFill>
          <a:blip r:embed="rId6"/>
          <a:stretch>
            <a:fillRect/>
          </a:stretch>
        </p:blipFill>
        <p:spPr>
          <a:xfrm>
            <a:off x="7157890" y="501682"/>
            <a:ext cx="1865292" cy="2809061"/>
          </a:xfrm>
          <a:prstGeom prst="rect">
            <a:avLst/>
          </a:prstGeom>
        </p:spPr>
      </p:pic>
      <p:pic>
        <p:nvPicPr>
          <p:cNvPr id="5" name="Imagen 4">
            <a:extLst>
              <a:ext uri="{FF2B5EF4-FFF2-40B4-BE49-F238E27FC236}">
                <a16:creationId xmlns:a16="http://schemas.microsoft.com/office/drawing/2014/main" id="{226E5856-6DC4-0032-40EF-08B2E4F2B786}"/>
              </a:ext>
            </a:extLst>
          </p:cNvPr>
          <p:cNvPicPr>
            <a:picLocks noChangeAspect="1"/>
          </p:cNvPicPr>
          <p:nvPr/>
        </p:nvPicPr>
        <p:blipFill>
          <a:blip r:embed="rId7"/>
          <a:stretch>
            <a:fillRect/>
          </a:stretch>
        </p:blipFill>
        <p:spPr>
          <a:xfrm>
            <a:off x="6263636" y="3547258"/>
            <a:ext cx="3352800" cy="2188029"/>
          </a:xfrm>
          <a:prstGeom prst="rect">
            <a:avLst/>
          </a:prstGeom>
        </p:spPr>
      </p:pic>
      <p:pic>
        <p:nvPicPr>
          <p:cNvPr id="12" name="Imagen 11">
            <a:extLst>
              <a:ext uri="{FF2B5EF4-FFF2-40B4-BE49-F238E27FC236}">
                <a16:creationId xmlns:a16="http://schemas.microsoft.com/office/drawing/2014/main" id="{E735275B-38C8-BEA1-843C-423E3F53EC67}"/>
              </a:ext>
            </a:extLst>
          </p:cNvPr>
          <p:cNvPicPr>
            <a:picLocks noChangeAspect="1"/>
          </p:cNvPicPr>
          <p:nvPr/>
        </p:nvPicPr>
        <p:blipFill>
          <a:blip r:embed="rId8"/>
          <a:stretch>
            <a:fillRect/>
          </a:stretch>
        </p:blipFill>
        <p:spPr>
          <a:xfrm>
            <a:off x="1317815" y="4731425"/>
            <a:ext cx="3780890" cy="1746607"/>
          </a:xfrm>
          <a:prstGeom prst="rect">
            <a:avLst/>
          </a:prstGeom>
        </p:spPr>
      </p:pic>
    </p:spTree>
    <p:extLst>
      <p:ext uri="{BB962C8B-B14F-4D97-AF65-F5344CB8AC3E}">
        <p14:creationId xmlns:p14="http://schemas.microsoft.com/office/powerpoint/2010/main" val="272114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CF764F5-210D-7327-6E4C-FFE1D3926138}"/>
              </a:ext>
            </a:extLst>
          </p:cNvPr>
          <p:cNvSpPr/>
          <p:nvPr/>
        </p:nvSpPr>
        <p:spPr>
          <a:xfrm rot="10800000">
            <a:off x="3413760" y="0"/>
            <a:ext cx="8778240" cy="6858000"/>
          </a:xfrm>
          <a:prstGeom prst="rect">
            <a:avLst/>
          </a:prstGeom>
          <a:gradFill flip="none" rotWithShape="1">
            <a:gsLst>
              <a:gs pos="0">
                <a:srgbClr val="1D285D"/>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01B6F9E3-CA08-9D0A-91B5-0FFFA9AF858C}"/>
              </a:ext>
            </a:extLst>
          </p:cNvPr>
          <p:cNvPicPr>
            <a:picLocks noChangeAspect="1"/>
          </p:cNvPicPr>
          <p:nvPr/>
        </p:nvPicPr>
        <p:blipFill>
          <a:blip r:embed="rId2"/>
          <a:stretch>
            <a:fillRect/>
          </a:stretch>
        </p:blipFill>
        <p:spPr>
          <a:xfrm>
            <a:off x="-3694188" y="-2026150"/>
            <a:ext cx="2247900" cy="736600"/>
          </a:xfrm>
          <a:prstGeom prst="rect">
            <a:avLst/>
          </a:prstGeom>
        </p:spPr>
      </p:pic>
      <p:pic>
        <p:nvPicPr>
          <p:cNvPr id="8" name="Imagen 7">
            <a:extLst>
              <a:ext uri="{FF2B5EF4-FFF2-40B4-BE49-F238E27FC236}">
                <a16:creationId xmlns:a16="http://schemas.microsoft.com/office/drawing/2014/main" id="{F048870B-D529-00FB-2881-6FFD6783D8F5}"/>
              </a:ext>
            </a:extLst>
          </p:cNvPr>
          <p:cNvPicPr>
            <a:picLocks noChangeAspect="1"/>
          </p:cNvPicPr>
          <p:nvPr/>
        </p:nvPicPr>
        <p:blipFill>
          <a:blip r:embed="rId3">
            <a:lum bright="100000"/>
          </a:blip>
          <a:stretch>
            <a:fillRect/>
          </a:stretch>
        </p:blipFill>
        <p:spPr>
          <a:xfrm rot="16643979">
            <a:off x="7978075" y="3174339"/>
            <a:ext cx="6734794" cy="2320773"/>
          </a:xfrm>
          <a:prstGeom prst="rect">
            <a:avLst/>
          </a:prstGeom>
        </p:spPr>
      </p:pic>
      <p:pic>
        <p:nvPicPr>
          <p:cNvPr id="9" name="Imagen 8">
            <a:extLst>
              <a:ext uri="{FF2B5EF4-FFF2-40B4-BE49-F238E27FC236}">
                <a16:creationId xmlns:a16="http://schemas.microsoft.com/office/drawing/2014/main" id="{8F0FC419-FBA4-91AE-DFFA-43388037892C}"/>
              </a:ext>
            </a:extLst>
          </p:cNvPr>
          <p:cNvPicPr>
            <a:picLocks noChangeAspect="1"/>
          </p:cNvPicPr>
          <p:nvPr/>
        </p:nvPicPr>
        <p:blipFill>
          <a:blip r:embed="rId4">
            <a:lum bright="100000"/>
            <a:alphaModFix amt="34000"/>
          </a:blip>
          <a:stretch>
            <a:fillRect/>
          </a:stretch>
        </p:blipFill>
        <p:spPr>
          <a:xfrm>
            <a:off x="6426986" y="-5753246"/>
            <a:ext cx="2050078" cy="5076385"/>
          </a:xfrm>
          <a:prstGeom prst="rect">
            <a:avLst/>
          </a:prstGeom>
        </p:spPr>
      </p:pic>
      <p:pic>
        <p:nvPicPr>
          <p:cNvPr id="10" name="Imagen 9">
            <a:extLst>
              <a:ext uri="{FF2B5EF4-FFF2-40B4-BE49-F238E27FC236}">
                <a16:creationId xmlns:a16="http://schemas.microsoft.com/office/drawing/2014/main" id="{461CDB83-7ED1-BD5E-CADE-2201E9988B06}"/>
              </a:ext>
            </a:extLst>
          </p:cNvPr>
          <p:cNvPicPr>
            <a:picLocks noChangeAspect="1"/>
          </p:cNvPicPr>
          <p:nvPr/>
        </p:nvPicPr>
        <p:blipFill>
          <a:blip r:embed="rId5"/>
          <a:stretch>
            <a:fillRect/>
          </a:stretch>
        </p:blipFill>
        <p:spPr>
          <a:xfrm>
            <a:off x="406399" y="334934"/>
            <a:ext cx="2349500" cy="762000"/>
          </a:xfrm>
          <a:prstGeom prst="rect">
            <a:avLst/>
          </a:prstGeom>
        </p:spPr>
      </p:pic>
      <p:sp>
        <p:nvSpPr>
          <p:cNvPr id="3" name="Título 2">
            <a:extLst>
              <a:ext uri="{FF2B5EF4-FFF2-40B4-BE49-F238E27FC236}">
                <a16:creationId xmlns:a16="http://schemas.microsoft.com/office/drawing/2014/main" id="{B72EAC49-3906-4389-BD05-B77CF9ABC393}"/>
              </a:ext>
            </a:extLst>
          </p:cNvPr>
          <p:cNvSpPr>
            <a:spLocks noGrp="1"/>
          </p:cNvSpPr>
          <p:nvPr>
            <p:ph type="ctrTitle"/>
          </p:nvPr>
        </p:nvSpPr>
        <p:spPr>
          <a:xfrm>
            <a:off x="416242" y="2426549"/>
            <a:ext cx="5337176" cy="3488476"/>
          </a:xfrm>
        </p:spPr>
        <p:txBody>
          <a:bodyPr>
            <a:normAutofit/>
          </a:bodyPr>
          <a:lstStyle/>
          <a:p>
            <a:pPr marL="214313" indent="-228600">
              <a:lnSpc>
                <a:spcPct val="90000"/>
              </a:lnSpc>
              <a:spcAft>
                <a:spcPts val="600"/>
              </a:spcAft>
            </a:pPr>
            <a:br>
              <a:rPr lang="en-US" sz="1800" dirty="0"/>
            </a:br>
            <a:endParaRPr lang="es-MX" sz="1800" dirty="0"/>
          </a:p>
        </p:txBody>
      </p:sp>
      <p:sp>
        <p:nvSpPr>
          <p:cNvPr id="11" name="CuadroTexto 10">
            <a:extLst>
              <a:ext uri="{FF2B5EF4-FFF2-40B4-BE49-F238E27FC236}">
                <a16:creationId xmlns:a16="http://schemas.microsoft.com/office/drawing/2014/main" id="{1AD5C8E9-0643-8008-7FAA-4A49CCD17CF5}"/>
              </a:ext>
            </a:extLst>
          </p:cNvPr>
          <p:cNvSpPr txBox="1"/>
          <p:nvPr/>
        </p:nvSpPr>
        <p:spPr>
          <a:xfrm>
            <a:off x="823793" y="1583700"/>
            <a:ext cx="8316686" cy="4647426"/>
          </a:xfrm>
          <a:prstGeom prst="rect">
            <a:avLst/>
          </a:prstGeom>
          <a:noFill/>
        </p:spPr>
        <p:txBody>
          <a:bodyPr wrap="square">
            <a:spAutoFit/>
          </a:bodyPr>
          <a:lstStyle/>
          <a:p>
            <a:r>
              <a:rPr lang="es-MX" sz="4400" b="1" dirty="0">
                <a:latin typeface="Indivisa Text Sans"/>
              </a:rPr>
              <a:t>OFERTA EDUCATIVA.</a:t>
            </a:r>
          </a:p>
          <a:p>
            <a:pPr marL="285750" indent="-285750">
              <a:buFont typeface="Arial" panose="020B0604020202020204" pitchFamily="34" charset="0"/>
              <a:buChar char="•"/>
            </a:pPr>
            <a:r>
              <a:rPr lang="es-MX" sz="1800" b="1" dirty="0">
                <a:latin typeface="Indivisa Text Sans"/>
              </a:rPr>
              <a:t>Ajedrez Mixto.</a:t>
            </a:r>
          </a:p>
          <a:p>
            <a:pPr marL="285750" indent="-285750">
              <a:buFont typeface="Arial" panose="020B0604020202020204" pitchFamily="34" charset="0"/>
              <a:buChar char="•"/>
            </a:pPr>
            <a:r>
              <a:rPr lang="es-MX" sz="1800" b="1" dirty="0">
                <a:latin typeface="Indivisa Text Sans"/>
              </a:rPr>
              <a:t>Atletismo Mixto.</a:t>
            </a:r>
          </a:p>
          <a:p>
            <a:pPr marL="285750" indent="-285750">
              <a:buFont typeface="Arial" panose="020B0604020202020204" pitchFamily="34" charset="0"/>
              <a:buChar char="•"/>
            </a:pPr>
            <a:r>
              <a:rPr lang="es-MX" sz="1800" b="1" dirty="0">
                <a:latin typeface="Indivisa Text Sans"/>
              </a:rPr>
              <a:t>Badminton Mixto.</a:t>
            </a:r>
          </a:p>
          <a:p>
            <a:pPr marL="285750" indent="-285750">
              <a:buFont typeface="Arial" panose="020B0604020202020204" pitchFamily="34" charset="0"/>
              <a:buChar char="•"/>
            </a:pPr>
            <a:r>
              <a:rPr lang="es-MX" sz="1800" b="1" dirty="0">
                <a:latin typeface="Indivisa Text Sans"/>
              </a:rPr>
              <a:t>Baloncesto femenil y varonil.</a:t>
            </a:r>
          </a:p>
          <a:p>
            <a:pPr marL="285750" indent="-285750">
              <a:buFont typeface="Arial" panose="020B0604020202020204" pitchFamily="34" charset="0"/>
              <a:buChar char="•"/>
            </a:pPr>
            <a:r>
              <a:rPr lang="es-MX" sz="1800" b="1" dirty="0">
                <a:latin typeface="Indivisa Text Sans"/>
              </a:rPr>
              <a:t>Educación Física.</a:t>
            </a:r>
          </a:p>
          <a:p>
            <a:pPr marL="285750" indent="-285750">
              <a:buFont typeface="Arial" panose="020B0604020202020204" pitchFamily="34" charset="0"/>
              <a:buChar char="•"/>
            </a:pPr>
            <a:r>
              <a:rPr lang="es-MX" sz="1800" b="1" dirty="0">
                <a:latin typeface="Indivisa Text Sans"/>
              </a:rPr>
              <a:t>Fútbol Rápido femenil y varonil.</a:t>
            </a:r>
          </a:p>
          <a:p>
            <a:pPr marL="285750" indent="-285750">
              <a:buFont typeface="Arial" panose="020B0604020202020204" pitchFamily="34" charset="0"/>
              <a:buChar char="•"/>
            </a:pPr>
            <a:r>
              <a:rPr lang="es-MX" sz="1800" b="1" dirty="0">
                <a:latin typeface="Indivisa Text Sans"/>
              </a:rPr>
              <a:t>Fútbol Soccer varonil.</a:t>
            </a:r>
          </a:p>
          <a:p>
            <a:pPr marL="285750" indent="-285750">
              <a:buFont typeface="Arial" panose="020B0604020202020204" pitchFamily="34" charset="0"/>
              <a:buChar char="•"/>
            </a:pPr>
            <a:r>
              <a:rPr lang="es-MX" sz="1800" b="1" dirty="0">
                <a:latin typeface="Indivisa Text Sans"/>
              </a:rPr>
              <a:t>Hockey Mixto.</a:t>
            </a:r>
          </a:p>
          <a:p>
            <a:pPr marL="285750" indent="-285750">
              <a:buFont typeface="Arial" panose="020B0604020202020204" pitchFamily="34" charset="0"/>
              <a:buChar char="•"/>
            </a:pPr>
            <a:r>
              <a:rPr lang="es-MX" sz="1800" b="1" dirty="0">
                <a:latin typeface="Indivisa Text Sans"/>
              </a:rPr>
              <a:t>Porras Mixto.</a:t>
            </a:r>
          </a:p>
          <a:p>
            <a:pPr marL="285750" indent="-285750">
              <a:buFont typeface="Arial" panose="020B0604020202020204" pitchFamily="34" charset="0"/>
              <a:buChar char="•"/>
            </a:pPr>
            <a:r>
              <a:rPr lang="es-MX" sz="1800" b="1" dirty="0">
                <a:latin typeface="Indivisa Text Sans"/>
              </a:rPr>
              <a:t>Taekwondo Mixto.</a:t>
            </a:r>
          </a:p>
          <a:p>
            <a:pPr marL="285750" indent="-285750">
              <a:buFont typeface="Arial" panose="020B0604020202020204" pitchFamily="34" charset="0"/>
              <a:buChar char="•"/>
            </a:pPr>
            <a:r>
              <a:rPr lang="es-MX" sz="1800" b="1" dirty="0">
                <a:latin typeface="Indivisa Text Sans"/>
              </a:rPr>
              <a:t>Tenis Mixto.</a:t>
            </a:r>
          </a:p>
          <a:p>
            <a:pPr marL="285750" indent="-285750">
              <a:buFont typeface="Arial" panose="020B0604020202020204" pitchFamily="34" charset="0"/>
              <a:buChar char="•"/>
            </a:pPr>
            <a:r>
              <a:rPr lang="es-MX" sz="1800" b="1" dirty="0">
                <a:latin typeface="Indivisa Text Sans"/>
              </a:rPr>
              <a:t>Tocho Bandera femenil y varonil.</a:t>
            </a:r>
          </a:p>
          <a:p>
            <a:pPr marL="285750" indent="-285750">
              <a:buFont typeface="Arial" panose="020B0604020202020204" pitchFamily="34" charset="0"/>
              <a:buChar char="•"/>
            </a:pPr>
            <a:r>
              <a:rPr lang="es-MX" sz="1800" b="1" dirty="0">
                <a:latin typeface="Indivisa Text Sans"/>
              </a:rPr>
              <a:t>Voleibol de sala femenil y varonil.</a:t>
            </a:r>
          </a:p>
          <a:p>
            <a:pPr marL="285750" indent="-285750">
              <a:buFont typeface="Arial" panose="020B0604020202020204" pitchFamily="34" charset="0"/>
              <a:buChar char="•"/>
            </a:pPr>
            <a:r>
              <a:rPr lang="es-MX" sz="1800" b="1" dirty="0">
                <a:latin typeface="Indivisa Text Sans"/>
              </a:rPr>
              <a:t>Voleibol de playa femenil y varonil.</a:t>
            </a:r>
          </a:p>
        </p:txBody>
      </p:sp>
      <p:pic>
        <p:nvPicPr>
          <p:cNvPr id="13" name="Imagen 12">
            <a:extLst>
              <a:ext uri="{FF2B5EF4-FFF2-40B4-BE49-F238E27FC236}">
                <a16:creationId xmlns:a16="http://schemas.microsoft.com/office/drawing/2014/main" id="{E84E4346-EE2C-9031-AA2C-5D88DA6D07EB}"/>
              </a:ext>
            </a:extLst>
          </p:cNvPr>
          <p:cNvPicPr>
            <a:picLocks noChangeAspect="1"/>
          </p:cNvPicPr>
          <p:nvPr/>
        </p:nvPicPr>
        <p:blipFill>
          <a:blip r:embed="rId6"/>
          <a:stretch>
            <a:fillRect/>
          </a:stretch>
        </p:blipFill>
        <p:spPr>
          <a:xfrm>
            <a:off x="8090081" y="518650"/>
            <a:ext cx="2026241" cy="2870112"/>
          </a:xfrm>
          <a:prstGeom prst="rect">
            <a:avLst/>
          </a:prstGeom>
        </p:spPr>
      </p:pic>
      <p:pic>
        <p:nvPicPr>
          <p:cNvPr id="15" name="Imagen 14">
            <a:extLst>
              <a:ext uri="{FF2B5EF4-FFF2-40B4-BE49-F238E27FC236}">
                <a16:creationId xmlns:a16="http://schemas.microsoft.com/office/drawing/2014/main" id="{83659FFE-EC01-811C-D4D4-9CD5EA9E66C4}"/>
              </a:ext>
            </a:extLst>
          </p:cNvPr>
          <p:cNvPicPr>
            <a:picLocks noChangeAspect="1"/>
          </p:cNvPicPr>
          <p:nvPr/>
        </p:nvPicPr>
        <p:blipFill>
          <a:blip r:embed="rId7"/>
          <a:stretch>
            <a:fillRect/>
          </a:stretch>
        </p:blipFill>
        <p:spPr>
          <a:xfrm>
            <a:off x="4831577" y="3526159"/>
            <a:ext cx="3121760" cy="2309851"/>
          </a:xfrm>
          <a:prstGeom prst="rect">
            <a:avLst/>
          </a:prstGeom>
        </p:spPr>
      </p:pic>
      <p:pic>
        <p:nvPicPr>
          <p:cNvPr id="17" name="Imagen 16">
            <a:extLst>
              <a:ext uri="{FF2B5EF4-FFF2-40B4-BE49-F238E27FC236}">
                <a16:creationId xmlns:a16="http://schemas.microsoft.com/office/drawing/2014/main" id="{97303A1D-E3FC-055E-51D7-CA89E0926AF8}"/>
              </a:ext>
            </a:extLst>
          </p:cNvPr>
          <p:cNvPicPr>
            <a:picLocks noChangeAspect="1"/>
          </p:cNvPicPr>
          <p:nvPr/>
        </p:nvPicPr>
        <p:blipFill>
          <a:blip r:embed="rId8"/>
          <a:stretch>
            <a:fillRect/>
          </a:stretch>
        </p:blipFill>
        <p:spPr>
          <a:xfrm>
            <a:off x="8005444" y="3491237"/>
            <a:ext cx="1966075" cy="2605485"/>
          </a:xfrm>
          <a:prstGeom prst="rect">
            <a:avLst/>
          </a:prstGeom>
        </p:spPr>
      </p:pic>
    </p:spTree>
    <p:extLst>
      <p:ext uri="{BB962C8B-B14F-4D97-AF65-F5344CB8AC3E}">
        <p14:creationId xmlns:p14="http://schemas.microsoft.com/office/powerpoint/2010/main" val="245714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CF764F5-210D-7327-6E4C-FFE1D3926138}"/>
              </a:ext>
            </a:extLst>
          </p:cNvPr>
          <p:cNvSpPr/>
          <p:nvPr/>
        </p:nvSpPr>
        <p:spPr>
          <a:xfrm rot="10800000">
            <a:off x="3413760" y="0"/>
            <a:ext cx="8778240" cy="6858000"/>
          </a:xfrm>
          <a:prstGeom prst="rect">
            <a:avLst/>
          </a:prstGeom>
          <a:gradFill flip="none" rotWithShape="1">
            <a:gsLst>
              <a:gs pos="0">
                <a:srgbClr val="1D285D"/>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01B6F9E3-CA08-9D0A-91B5-0FFFA9AF858C}"/>
              </a:ext>
            </a:extLst>
          </p:cNvPr>
          <p:cNvPicPr>
            <a:picLocks noChangeAspect="1"/>
          </p:cNvPicPr>
          <p:nvPr/>
        </p:nvPicPr>
        <p:blipFill>
          <a:blip r:embed="rId2"/>
          <a:stretch>
            <a:fillRect/>
          </a:stretch>
        </p:blipFill>
        <p:spPr>
          <a:xfrm>
            <a:off x="-3694188" y="-2026150"/>
            <a:ext cx="2247900" cy="736600"/>
          </a:xfrm>
          <a:prstGeom prst="rect">
            <a:avLst/>
          </a:prstGeom>
        </p:spPr>
      </p:pic>
      <p:pic>
        <p:nvPicPr>
          <p:cNvPr id="8" name="Imagen 7">
            <a:extLst>
              <a:ext uri="{FF2B5EF4-FFF2-40B4-BE49-F238E27FC236}">
                <a16:creationId xmlns:a16="http://schemas.microsoft.com/office/drawing/2014/main" id="{F048870B-D529-00FB-2881-6FFD6783D8F5}"/>
              </a:ext>
            </a:extLst>
          </p:cNvPr>
          <p:cNvPicPr>
            <a:picLocks noChangeAspect="1"/>
          </p:cNvPicPr>
          <p:nvPr/>
        </p:nvPicPr>
        <p:blipFill>
          <a:blip r:embed="rId3">
            <a:lum bright="100000"/>
          </a:blip>
          <a:stretch>
            <a:fillRect/>
          </a:stretch>
        </p:blipFill>
        <p:spPr>
          <a:xfrm rot="16643979">
            <a:off x="7978075" y="3174339"/>
            <a:ext cx="6734794" cy="2320773"/>
          </a:xfrm>
          <a:prstGeom prst="rect">
            <a:avLst/>
          </a:prstGeom>
        </p:spPr>
      </p:pic>
      <p:pic>
        <p:nvPicPr>
          <p:cNvPr id="9" name="Imagen 8">
            <a:extLst>
              <a:ext uri="{FF2B5EF4-FFF2-40B4-BE49-F238E27FC236}">
                <a16:creationId xmlns:a16="http://schemas.microsoft.com/office/drawing/2014/main" id="{8F0FC419-FBA4-91AE-DFFA-43388037892C}"/>
              </a:ext>
            </a:extLst>
          </p:cNvPr>
          <p:cNvPicPr>
            <a:picLocks noChangeAspect="1"/>
          </p:cNvPicPr>
          <p:nvPr/>
        </p:nvPicPr>
        <p:blipFill>
          <a:blip r:embed="rId4">
            <a:lum bright="100000"/>
            <a:alphaModFix amt="34000"/>
          </a:blip>
          <a:stretch>
            <a:fillRect/>
          </a:stretch>
        </p:blipFill>
        <p:spPr>
          <a:xfrm>
            <a:off x="6426986" y="-5753246"/>
            <a:ext cx="2050078" cy="5076385"/>
          </a:xfrm>
          <a:prstGeom prst="rect">
            <a:avLst/>
          </a:prstGeom>
        </p:spPr>
      </p:pic>
      <p:pic>
        <p:nvPicPr>
          <p:cNvPr id="10" name="Imagen 9">
            <a:extLst>
              <a:ext uri="{FF2B5EF4-FFF2-40B4-BE49-F238E27FC236}">
                <a16:creationId xmlns:a16="http://schemas.microsoft.com/office/drawing/2014/main" id="{461CDB83-7ED1-BD5E-CADE-2201E9988B06}"/>
              </a:ext>
            </a:extLst>
          </p:cNvPr>
          <p:cNvPicPr>
            <a:picLocks noChangeAspect="1"/>
          </p:cNvPicPr>
          <p:nvPr/>
        </p:nvPicPr>
        <p:blipFill>
          <a:blip r:embed="rId5"/>
          <a:stretch>
            <a:fillRect/>
          </a:stretch>
        </p:blipFill>
        <p:spPr>
          <a:xfrm>
            <a:off x="406399" y="334934"/>
            <a:ext cx="2349500" cy="762000"/>
          </a:xfrm>
          <a:prstGeom prst="rect">
            <a:avLst/>
          </a:prstGeom>
        </p:spPr>
      </p:pic>
      <p:sp>
        <p:nvSpPr>
          <p:cNvPr id="3" name="Título 2">
            <a:extLst>
              <a:ext uri="{FF2B5EF4-FFF2-40B4-BE49-F238E27FC236}">
                <a16:creationId xmlns:a16="http://schemas.microsoft.com/office/drawing/2014/main" id="{B72EAC49-3906-4389-BD05-B77CF9ABC393}"/>
              </a:ext>
            </a:extLst>
          </p:cNvPr>
          <p:cNvSpPr>
            <a:spLocks noGrp="1"/>
          </p:cNvSpPr>
          <p:nvPr>
            <p:ph type="ctrTitle"/>
          </p:nvPr>
        </p:nvSpPr>
        <p:spPr>
          <a:xfrm>
            <a:off x="416242" y="2426549"/>
            <a:ext cx="5337176" cy="3488476"/>
          </a:xfrm>
        </p:spPr>
        <p:txBody>
          <a:bodyPr>
            <a:normAutofit/>
          </a:bodyPr>
          <a:lstStyle/>
          <a:p>
            <a:pPr marL="214313" indent="-228600">
              <a:lnSpc>
                <a:spcPct val="90000"/>
              </a:lnSpc>
              <a:spcAft>
                <a:spcPts val="600"/>
              </a:spcAft>
            </a:pPr>
            <a:br>
              <a:rPr lang="en-US" sz="1800" dirty="0"/>
            </a:br>
            <a:endParaRPr lang="es-MX" sz="1800" dirty="0"/>
          </a:p>
        </p:txBody>
      </p:sp>
      <p:sp>
        <p:nvSpPr>
          <p:cNvPr id="4" name="CuadroTexto 3">
            <a:extLst>
              <a:ext uri="{FF2B5EF4-FFF2-40B4-BE49-F238E27FC236}">
                <a16:creationId xmlns:a16="http://schemas.microsoft.com/office/drawing/2014/main" id="{9235EA4B-83FD-AF4D-F5DC-BA6F1EE2F8BA}"/>
              </a:ext>
            </a:extLst>
          </p:cNvPr>
          <p:cNvSpPr txBox="1"/>
          <p:nvPr/>
        </p:nvSpPr>
        <p:spPr>
          <a:xfrm>
            <a:off x="416242" y="1718663"/>
            <a:ext cx="5824901" cy="2274469"/>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4400" b="1" u="sng" dirty="0"/>
              <a:t>ACCIÓN CULTURAL</a:t>
            </a:r>
            <a:endParaRPr lang="en-US" sz="4400" u="sng" dirty="0"/>
          </a:p>
          <a:p>
            <a:pPr marL="257175" indent="-228600">
              <a:lnSpc>
                <a:spcPct val="90000"/>
              </a:lnSpc>
              <a:spcAft>
                <a:spcPts val="600"/>
              </a:spcAft>
              <a:buFont typeface="Arial" panose="020B0604020202020204" pitchFamily="34" charset="0"/>
              <a:buChar char="•"/>
            </a:pPr>
            <a:r>
              <a:rPr lang="en-US" sz="1800" dirty="0"/>
              <a:t>Fomentar el gusto por las artes y el desarrollo de talentos en  nuestros estudiantes, como una parte importante de su formación, participando en diversos eventos culturales tales como: la tradicional noche colonial y el encuentro cultural lasallista, dando de sí lo mejor y haciendo lo que más les gusta.</a:t>
            </a:r>
          </a:p>
        </p:txBody>
      </p:sp>
      <p:pic>
        <p:nvPicPr>
          <p:cNvPr id="5" name="Imagen 4">
            <a:extLst>
              <a:ext uri="{FF2B5EF4-FFF2-40B4-BE49-F238E27FC236}">
                <a16:creationId xmlns:a16="http://schemas.microsoft.com/office/drawing/2014/main" id="{A48F5E99-C3E7-0C27-9F38-B77E071AB4F2}"/>
              </a:ext>
            </a:extLst>
          </p:cNvPr>
          <p:cNvPicPr>
            <a:picLocks noChangeAspect="1"/>
          </p:cNvPicPr>
          <p:nvPr/>
        </p:nvPicPr>
        <p:blipFill>
          <a:blip r:embed="rId6"/>
          <a:stretch>
            <a:fillRect/>
          </a:stretch>
        </p:blipFill>
        <p:spPr>
          <a:xfrm>
            <a:off x="821327" y="4297458"/>
            <a:ext cx="4932091" cy="2560542"/>
          </a:xfrm>
          <a:prstGeom prst="rect">
            <a:avLst/>
          </a:prstGeom>
        </p:spPr>
      </p:pic>
      <p:pic>
        <p:nvPicPr>
          <p:cNvPr id="14" name="Imagen 13" descr="Imagen que contiene cuarto, refrigerador, foto, cocina&#10;&#10;Descripción generada automáticamente">
            <a:extLst>
              <a:ext uri="{FF2B5EF4-FFF2-40B4-BE49-F238E27FC236}">
                <a16:creationId xmlns:a16="http://schemas.microsoft.com/office/drawing/2014/main" id="{71C1CB2C-6848-1BC5-D200-C2333A414550}"/>
              </a:ext>
            </a:extLst>
          </p:cNvPr>
          <p:cNvPicPr>
            <a:picLocks noChangeAspect="1"/>
          </p:cNvPicPr>
          <p:nvPr/>
        </p:nvPicPr>
        <p:blipFill>
          <a:blip r:embed="rId7"/>
          <a:stretch>
            <a:fillRect/>
          </a:stretch>
        </p:blipFill>
        <p:spPr>
          <a:xfrm>
            <a:off x="6411279" y="1151574"/>
            <a:ext cx="3349784" cy="1948549"/>
          </a:xfrm>
          <a:prstGeom prst="rect">
            <a:avLst/>
          </a:prstGeom>
        </p:spPr>
      </p:pic>
      <p:pic>
        <p:nvPicPr>
          <p:cNvPr id="18" name="Imagen 17" descr="Un grupo de personas de pie sobre pasto&#10;&#10;Descripción generada automáticamente">
            <a:extLst>
              <a:ext uri="{FF2B5EF4-FFF2-40B4-BE49-F238E27FC236}">
                <a16:creationId xmlns:a16="http://schemas.microsoft.com/office/drawing/2014/main" id="{816B2D37-26A2-0E6D-804E-E5BC63D4431C}"/>
              </a:ext>
            </a:extLst>
          </p:cNvPr>
          <p:cNvPicPr>
            <a:picLocks noChangeAspect="1"/>
          </p:cNvPicPr>
          <p:nvPr/>
        </p:nvPicPr>
        <p:blipFill>
          <a:blip r:embed="rId8"/>
          <a:stretch>
            <a:fillRect/>
          </a:stretch>
        </p:blipFill>
        <p:spPr>
          <a:xfrm>
            <a:off x="6781902" y="3415239"/>
            <a:ext cx="2438401" cy="3048001"/>
          </a:xfrm>
          <a:prstGeom prst="rect">
            <a:avLst/>
          </a:prstGeom>
        </p:spPr>
      </p:pic>
    </p:spTree>
    <p:extLst>
      <p:ext uri="{BB962C8B-B14F-4D97-AF65-F5344CB8AC3E}">
        <p14:creationId xmlns:p14="http://schemas.microsoft.com/office/powerpoint/2010/main" val="241286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CF764F5-210D-7327-6E4C-FFE1D3926138}"/>
              </a:ext>
            </a:extLst>
          </p:cNvPr>
          <p:cNvSpPr/>
          <p:nvPr/>
        </p:nvSpPr>
        <p:spPr>
          <a:xfrm rot="10800000">
            <a:off x="3413760" y="0"/>
            <a:ext cx="8778240" cy="6858000"/>
          </a:xfrm>
          <a:prstGeom prst="rect">
            <a:avLst/>
          </a:prstGeom>
          <a:gradFill flip="none" rotWithShape="1">
            <a:gsLst>
              <a:gs pos="0">
                <a:srgbClr val="1D285D"/>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01B6F9E3-CA08-9D0A-91B5-0FFFA9AF858C}"/>
              </a:ext>
            </a:extLst>
          </p:cNvPr>
          <p:cNvPicPr>
            <a:picLocks noChangeAspect="1"/>
          </p:cNvPicPr>
          <p:nvPr/>
        </p:nvPicPr>
        <p:blipFill>
          <a:blip r:embed="rId2"/>
          <a:stretch>
            <a:fillRect/>
          </a:stretch>
        </p:blipFill>
        <p:spPr>
          <a:xfrm>
            <a:off x="-3694188" y="-2026150"/>
            <a:ext cx="2247900" cy="736600"/>
          </a:xfrm>
          <a:prstGeom prst="rect">
            <a:avLst/>
          </a:prstGeom>
        </p:spPr>
      </p:pic>
      <p:pic>
        <p:nvPicPr>
          <p:cNvPr id="8" name="Imagen 7">
            <a:extLst>
              <a:ext uri="{FF2B5EF4-FFF2-40B4-BE49-F238E27FC236}">
                <a16:creationId xmlns:a16="http://schemas.microsoft.com/office/drawing/2014/main" id="{F048870B-D529-00FB-2881-6FFD6783D8F5}"/>
              </a:ext>
            </a:extLst>
          </p:cNvPr>
          <p:cNvPicPr>
            <a:picLocks noChangeAspect="1"/>
          </p:cNvPicPr>
          <p:nvPr/>
        </p:nvPicPr>
        <p:blipFill>
          <a:blip r:embed="rId3">
            <a:lum bright="100000"/>
          </a:blip>
          <a:stretch>
            <a:fillRect/>
          </a:stretch>
        </p:blipFill>
        <p:spPr>
          <a:xfrm rot="16643979">
            <a:off x="7978075" y="3174339"/>
            <a:ext cx="6734794" cy="2320773"/>
          </a:xfrm>
          <a:prstGeom prst="rect">
            <a:avLst/>
          </a:prstGeom>
        </p:spPr>
      </p:pic>
      <p:pic>
        <p:nvPicPr>
          <p:cNvPr id="9" name="Imagen 8">
            <a:extLst>
              <a:ext uri="{FF2B5EF4-FFF2-40B4-BE49-F238E27FC236}">
                <a16:creationId xmlns:a16="http://schemas.microsoft.com/office/drawing/2014/main" id="{8F0FC419-FBA4-91AE-DFFA-43388037892C}"/>
              </a:ext>
            </a:extLst>
          </p:cNvPr>
          <p:cNvPicPr>
            <a:picLocks noChangeAspect="1"/>
          </p:cNvPicPr>
          <p:nvPr/>
        </p:nvPicPr>
        <p:blipFill>
          <a:blip r:embed="rId4">
            <a:lum bright="100000"/>
            <a:alphaModFix amt="34000"/>
          </a:blip>
          <a:stretch>
            <a:fillRect/>
          </a:stretch>
        </p:blipFill>
        <p:spPr>
          <a:xfrm>
            <a:off x="6426986" y="-5753246"/>
            <a:ext cx="2050078" cy="5076385"/>
          </a:xfrm>
          <a:prstGeom prst="rect">
            <a:avLst/>
          </a:prstGeom>
        </p:spPr>
      </p:pic>
      <p:pic>
        <p:nvPicPr>
          <p:cNvPr id="10" name="Imagen 9">
            <a:extLst>
              <a:ext uri="{FF2B5EF4-FFF2-40B4-BE49-F238E27FC236}">
                <a16:creationId xmlns:a16="http://schemas.microsoft.com/office/drawing/2014/main" id="{461CDB83-7ED1-BD5E-CADE-2201E9988B06}"/>
              </a:ext>
            </a:extLst>
          </p:cNvPr>
          <p:cNvPicPr>
            <a:picLocks noChangeAspect="1"/>
          </p:cNvPicPr>
          <p:nvPr/>
        </p:nvPicPr>
        <p:blipFill>
          <a:blip r:embed="rId5"/>
          <a:stretch>
            <a:fillRect/>
          </a:stretch>
        </p:blipFill>
        <p:spPr>
          <a:xfrm>
            <a:off x="406399" y="334934"/>
            <a:ext cx="2349500" cy="762000"/>
          </a:xfrm>
          <a:prstGeom prst="rect">
            <a:avLst/>
          </a:prstGeom>
        </p:spPr>
      </p:pic>
      <p:sp>
        <p:nvSpPr>
          <p:cNvPr id="3" name="Título 2">
            <a:extLst>
              <a:ext uri="{FF2B5EF4-FFF2-40B4-BE49-F238E27FC236}">
                <a16:creationId xmlns:a16="http://schemas.microsoft.com/office/drawing/2014/main" id="{B72EAC49-3906-4389-BD05-B77CF9ABC393}"/>
              </a:ext>
            </a:extLst>
          </p:cNvPr>
          <p:cNvSpPr>
            <a:spLocks noGrp="1"/>
          </p:cNvSpPr>
          <p:nvPr>
            <p:ph type="ctrTitle"/>
          </p:nvPr>
        </p:nvSpPr>
        <p:spPr>
          <a:xfrm>
            <a:off x="416242" y="2426549"/>
            <a:ext cx="5337176" cy="3488476"/>
          </a:xfrm>
        </p:spPr>
        <p:txBody>
          <a:bodyPr>
            <a:normAutofit/>
          </a:bodyPr>
          <a:lstStyle/>
          <a:p>
            <a:pPr marL="214313" indent="-228600">
              <a:lnSpc>
                <a:spcPct val="90000"/>
              </a:lnSpc>
              <a:spcAft>
                <a:spcPts val="600"/>
              </a:spcAft>
            </a:pPr>
            <a:br>
              <a:rPr lang="en-US" sz="1800" dirty="0"/>
            </a:br>
            <a:endParaRPr lang="es-MX" sz="1800" dirty="0"/>
          </a:p>
        </p:txBody>
      </p:sp>
      <p:sp>
        <p:nvSpPr>
          <p:cNvPr id="11" name="CuadroTexto 10">
            <a:extLst>
              <a:ext uri="{FF2B5EF4-FFF2-40B4-BE49-F238E27FC236}">
                <a16:creationId xmlns:a16="http://schemas.microsoft.com/office/drawing/2014/main" id="{99226091-BF32-6B6B-17E2-285C9D0F81E4}"/>
              </a:ext>
            </a:extLst>
          </p:cNvPr>
          <p:cNvSpPr txBox="1"/>
          <p:nvPr/>
        </p:nvSpPr>
        <p:spPr>
          <a:xfrm>
            <a:off x="704811" y="1461025"/>
            <a:ext cx="5689601" cy="265200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ACCIÓN SOCIAL</a:t>
            </a:r>
            <a:endParaRPr kumimoji="0" lang="en-US" sz="44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Como lo expresa nuestro ideario LA UNIVERSIDAD LA SALLE CANCÚN promueve la forma de ayudar a los menos favorecidos, desarroll</a:t>
            </a:r>
            <a:r>
              <a:rPr lang="en-US" dirty="0">
                <a:solidFill>
                  <a:prstClr val="black"/>
                </a:solidFill>
                <a:latin typeface="Calibri" panose="020F0502020204030204"/>
              </a:rPr>
              <a:t>a</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ndo</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en  nuestros estudiantes el espíritu de servicio desinteresado como una parte más de nuestra formación integral que  nos volverá mejores personas a través de programas de servicio a la comunidad</a:t>
            </a:r>
            <a:endParaRPr kumimoji="0" lang="es-MX"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en 11">
            <a:extLst>
              <a:ext uri="{FF2B5EF4-FFF2-40B4-BE49-F238E27FC236}">
                <a16:creationId xmlns:a16="http://schemas.microsoft.com/office/drawing/2014/main" id="{2FD0C9F8-D24B-51E1-C613-791CB8AF3F68}"/>
              </a:ext>
            </a:extLst>
          </p:cNvPr>
          <p:cNvPicPr>
            <a:picLocks noChangeAspect="1"/>
          </p:cNvPicPr>
          <p:nvPr/>
        </p:nvPicPr>
        <p:blipFill>
          <a:blip r:embed="rId6"/>
          <a:stretch>
            <a:fillRect/>
          </a:stretch>
        </p:blipFill>
        <p:spPr>
          <a:xfrm>
            <a:off x="7035406" y="603449"/>
            <a:ext cx="2834308" cy="3207362"/>
          </a:xfrm>
          <a:prstGeom prst="rect">
            <a:avLst/>
          </a:prstGeom>
        </p:spPr>
      </p:pic>
      <p:pic>
        <p:nvPicPr>
          <p:cNvPr id="13" name="Imagen 12">
            <a:extLst>
              <a:ext uri="{FF2B5EF4-FFF2-40B4-BE49-F238E27FC236}">
                <a16:creationId xmlns:a16="http://schemas.microsoft.com/office/drawing/2014/main" id="{EDA24E50-C247-8316-BE38-B2FA8BFC560D}"/>
              </a:ext>
            </a:extLst>
          </p:cNvPr>
          <p:cNvPicPr>
            <a:picLocks noChangeAspect="1"/>
          </p:cNvPicPr>
          <p:nvPr/>
        </p:nvPicPr>
        <p:blipFill>
          <a:blip r:embed="rId7"/>
          <a:stretch>
            <a:fillRect/>
          </a:stretch>
        </p:blipFill>
        <p:spPr>
          <a:xfrm>
            <a:off x="7068456" y="4135581"/>
            <a:ext cx="2834307" cy="2118970"/>
          </a:xfrm>
          <a:prstGeom prst="rect">
            <a:avLst/>
          </a:prstGeom>
        </p:spPr>
      </p:pic>
      <p:pic>
        <p:nvPicPr>
          <p:cNvPr id="15" name="Imagen 14">
            <a:extLst>
              <a:ext uri="{FF2B5EF4-FFF2-40B4-BE49-F238E27FC236}">
                <a16:creationId xmlns:a16="http://schemas.microsoft.com/office/drawing/2014/main" id="{06AFC135-1B38-DE3E-A381-D820A1EDE61A}"/>
              </a:ext>
            </a:extLst>
          </p:cNvPr>
          <p:cNvPicPr>
            <a:picLocks noChangeAspect="1"/>
          </p:cNvPicPr>
          <p:nvPr/>
        </p:nvPicPr>
        <p:blipFill>
          <a:blip r:embed="rId8"/>
          <a:stretch>
            <a:fillRect/>
          </a:stretch>
        </p:blipFill>
        <p:spPr>
          <a:xfrm>
            <a:off x="957943" y="4135582"/>
            <a:ext cx="5138057" cy="2652008"/>
          </a:xfrm>
          <a:prstGeom prst="rect">
            <a:avLst/>
          </a:prstGeom>
        </p:spPr>
      </p:pic>
    </p:spTree>
    <p:extLst>
      <p:ext uri="{BB962C8B-B14F-4D97-AF65-F5344CB8AC3E}">
        <p14:creationId xmlns:p14="http://schemas.microsoft.com/office/powerpoint/2010/main" val="425829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CF764F5-210D-7327-6E4C-FFE1D3926138}"/>
              </a:ext>
            </a:extLst>
          </p:cNvPr>
          <p:cNvSpPr/>
          <p:nvPr/>
        </p:nvSpPr>
        <p:spPr>
          <a:xfrm rot="10800000">
            <a:off x="3413760" y="0"/>
            <a:ext cx="8778240" cy="6858000"/>
          </a:xfrm>
          <a:prstGeom prst="rect">
            <a:avLst/>
          </a:prstGeom>
          <a:gradFill flip="none" rotWithShape="1">
            <a:gsLst>
              <a:gs pos="0">
                <a:srgbClr val="1D285D"/>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01B6F9E3-CA08-9D0A-91B5-0FFFA9AF858C}"/>
              </a:ext>
            </a:extLst>
          </p:cNvPr>
          <p:cNvPicPr>
            <a:picLocks noChangeAspect="1"/>
          </p:cNvPicPr>
          <p:nvPr/>
        </p:nvPicPr>
        <p:blipFill>
          <a:blip r:embed="rId2"/>
          <a:stretch>
            <a:fillRect/>
          </a:stretch>
        </p:blipFill>
        <p:spPr>
          <a:xfrm>
            <a:off x="-3694188" y="-2026150"/>
            <a:ext cx="2247900" cy="736600"/>
          </a:xfrm>
          <a:prstGeom prst="rect">
            <a:avLst/>
          </a:prstGeom>
        </p:spPr>
      </p:pic>
      <p:pic>
        <p:nvPicPr>
          <p:cNvPr id="8" name="Imagen 7">
            <a:extLst>
              <a:ext uri="{FF2B5EF4-FFF2-40B4-BE49-F238E27FC236}">
                <a16:creationId xmlns:a16="http://schemas.microsoft.com/office/drawing/2014/main" id="{F048870B-D529-00FB-2881-6FFD6783D8F5}"/>
              </a:ext>
            </a:extLst>
          </p:cNvPr>
          <p:cNvPicPr>
            <a:picLocks noChangeAspect="1"/>
          </p:cNvPicPr>
          <p:nvPr/>
        </p:nvPicPr>
        <p:blipFill>
          <a:blip r:embed="rId3">
            <a:lum bright="100000"/>
          </a:blip>
          <a:stretch>
            <a:fillRect/>
          </a:stretch>
        </p:blipFill>
        <p:spPr>
          <a:xfrm rot="16643979">
            <a:off x="7978075" y="3174339"/>
            <a:ext cx="6734794" cy="2320773"/>
          </a:xfrm>
          <a:prstGeom prst="rect">
            <a:avLst/>
          </a:prstGeom>
        </p:spPr>
      </p:pic>
      <p:pic>
        <p:nvPicPr>
          <p:cNvPr id="9" name="Imagen 8">
            <a:extLst>
              <a:ext uri="{FF2B5EF4-FFF2-40B4-BE49-F238E27FC236}">
                <a16:creationId xmlns:a16="http://schemas.microsoft.com/office/drawing/2014/main" id="{8F0FC419-FBA4-91AE-DFFA-43388037892C}"/>
              </a:ext>
            </a:extLst>
          </p:cNvPr>
          <p:cNvPicPr>
            <a:picLocks noChangeAspect="1"/>
          </p:cNvPicPr>
          <p:nvPr/>
        </p:nvPicPr>
        <p:blipFill>
          <a:blip r:embed="rId4">
            <a:lum bright="100000"/>
            <a:alphaModFix amt="34000"/>
          </a:blip>
          <a:stretch>
            <a:fillRect/>
          </a:stretch>
        </p:blipFill>
        <p:spPr>
          <a:xfrm>
            <a:off x="6426986" y="-5753246"/>
            <a:ext cx="2050078" cy="5076385"/>
          </a:xfrm>
          <a:prstGeom prst="rect">
            <a:avLst/>
          </a:prstGeom>
        </p:spPr>
      </p:pic>
      <p:pic>
        <p:nvPicPr>
          <p:cNvPr id="10" name="Imagen 9">
            <a:extLst>
              <a:ext uri="{FF2B5EF4-FFF2-40B4-BE49-F238E27FC236}">
                <a16:creationId xmlns:a16="http://schemas.microsoft.com/office/drawing/2014/main" id="{461CDB83-7ED1-BD5E-CADE-2201E9988B06}"/>
              </a:ext>
            </a:extLst>
          </p:cNvPr>
          <p:cNvPicPr>
            <a:picLocks noChangeAspect="1"/>
          </p:cNvPicPr>
          <p:nvPr/>
        </p:nvPicPr>
        <p:blipFill>
          <a:blip r:embed="rId5"/>
          <a:stretch>
            <a:fillRect/>
          </a:stretch>
        </p:blipFill>
        <p:spPr>
          <a:xfrm>
            <a:off x="406399" y="334934"/>
            <a:ext cx="2349500" cy="762000"/>
          </a:xfrm>
          <a:prstGeom prst="rect">
            <a:avLst/>
          </a:prstGeom>
        </p:spPr>
      </p:pic>
      <p:sp>
        <p:nvSpPr>
          <p:cNvPr id="3" name="Título 2">
            <a:extLst>
              <a:ext uri="{FF2B5EF4-FFF2-40B4-BE49-F238E27FC236}">
                <a16:creationId xmlns:a16="http://schemas.microsoft.com/office/drawing/2014/main" id="{B72EAC49-3906-4389-BD05-B77CF9ABC393}"/>
              </a:ext>
            </a:extLst>
          </p:cNvPr>
          <p:cNvSpPr>
            <a:spLocks noGrp="1"/>
          </p:cNvSpPr>
          <p:nvPr>
            <p:ph type="ctrTitle"/>
          </p:nvPr>
        </p:nvSpPr>
        <p:spPr>
          <a:xfrm>
            <a:off x="416242" y="2426549"/>
            <a:ext cx="5337176" cy="3488476"/>
          </a:xfrm>
        </p:spPr>
        <p:txBody>
          <a:bodyPr>
            <a:normAutofit/>
          </a:bodyPr>
          <a:lstStyle/>
          <a:p>
            <a:pPr marL="214313" indent="-228600">
              <a:lnSpc>
                <a:spcPct val="90000"/>
              </a:lnSpc>
              <a:spcAft>
                <a:spcPts val="600"/>
              </a:spcAft>
            </a:pPr>
            <a:br>
              <a:rPr lang="en-US" sz="1800" dirty="0"/>
            </a:br>
            <a:endParaRPr lang="es-MX" sz="1800" dirty="0"/>
          </a:p>
        </p:txBody>
      </p:sp>
      <p:sp>
        <p:nvSpPr>
          <p:cNvPr id="4" name="CuadroTexto 3">
            <a:extLst>
              <a:ext uri="{FF2B5EF4-FFF2-40B4-BE49-F238E27FC236}">
                <a16:creationId xmlns:a16="http://schemas.microsoft.com/office/drawing/2014/main" id="{ABE87594-233E-37E0-C0D4-98EAF148BB42}"/>
              </a:ext>
            </a:extLst>
          </p:cNvPr>
          <p:cNvSpPr txBox="1"/>
          <p:nvPr/>
        </p:nvSpPr>
        <p:spPr>
          <a:xfrm>
            <a:off x="458797" y="1483573"/>
            <a:ext cx="5935622" cy="392415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4400" b="1" u="sng" dirty="0"/>
              <a:t>ACCIÓN PASTORAL</a:t>
            </a:r>
            <a:endParaRPr lang="en-US" sz="4400" u="sng" dirty="0"/>
          </a:p>
          <a:p>
            <a:pPr indent="-228600">
              <a:lnSpc>
                <a:spcPct val="90000"/>
              </a:lnSpc>
              <a:spcAft>
                <a:spcPts val="600"/>
              </a:spcAft>
              <a:buFont typeface="Arial" panose="020B0604020202020204" pitchFamily="34" charset="0"/>
              <a:buChar char="•"/>
            </a:pPr>
            <a:r>
              <a:rPr lang="en-US" dirty="0"/>
              <a:t>Es quizá la parte más importante de la identidad de nuestra casa de estudios como una Institución de Inspiración CRISTIANA.</a:t>
            </a:r>
          </a:p>
          <a:p>
            <a:pPr indent="-228600" algn="just">
              <a:lnSpc>
                <a:spcPct val="90000"/>
              </a:lnSpc>
              <a:spcAft>
                <a:spcPts val="600"/>
              </a:spcAft>
              <a:buFont typeface="Arial" panose="020B0604020202020204" pitchFamily="34" charset="0"/>
              <a:buChar char="•"/>
            </a:pPr>
            <a:r>
              <a:rPr lang="es-MX" dirty="0"/>
              <a:t>Es un área abierta para todo aquel con inquietud de conocer y experimentar los valores lasallistas, buscando formar hombres y mujeres dispuestos a transformar nuestra sociedad conscientes de las necesidades de su entorno que promueva el servicio, la fraternidad, la justicia, la fe y el compromiso con los demás a través de sus acciones.</a:t>
            </a:r>
            <a:endParaRPr lang="en-US" dirty="0"/>
          </a:p>
          <a:p>
            <a:pPr marL="257175" indent="-228600">
              <a:lnSpc>
                <a:spcPct val="90000"/>
              </a:lnSpc>
              <a:buFont typeface="Arial" panose="020B0604020202020204" pitchFamily="34" charset="0"/>
              <a:buChar char="•"/>
            </a:pPr>
            <a:r>
              <a:rPr lang="en-US" dirty="0"/>
              <a:t>CEREMONIA ANUAL DE CONFIRMACIONES.</a:t>
            </a:r>
          </a:p>
          <a:p>
            <a:pPr marL="28575" indent="-228600">
              <a:lnSpc>
                <a:spcPct val="90000"/>
              </a:lnSpc>
              <a:buFont typeface="Arial" panose="020B0604020202020204" pitchFamily="34" charset="0"/>
              <a:buChar char="•"/>
            </a:pPr>
            <a:endParaRPr lang="en-US" dirty="0"/>
          </a:p>
          <a:p>
            <a:pPr marL="257175" indent="-228600">
              <a:lnSpc>
                <a:spcPct val="90000"/>
              </a:lnSpc>
              <a:buFont typeface="Arial" panose="020B0604020202020204" pitchFamily="34" charset="0"/>
              <a:buChar char="•"/>
            </a:pPr>
            <a:r>
              <a:rPr lang="en-US" dirty="0"/>
              <a:t>MISA DOMINICAL   TODOS LOS DOMINGOS 10.00 am</a:t>
            </a:r>
          </a:p>
        </p:txBody>
      </p:sp>
      <p:pic>
        <p:nvPicPr>
          <p:cNvPr id="5" name="Imagen 4">
            <a:extLst>
              <a:ext uri="{FF2B5EF4-FFF2-40B4-BE49-F238E27FC236}">
                <a16:creationId xmlns:a16="http://schemas.microsoft.com/office/drawing/2014/main" id="{ECC193F2-3E70-52C3-F61C-205CEED4CDD0}"/>
              </a:ext>
            </a:extLst>
          </p:cNvPr>
          <p:cNvPicPr>
            <a:picLocks noChangeAspect="1"/>
          </p:cNvPicPr>
          <p:nvPr/>
        </p:nvPicPr>
        <p:blipFill>
          <a:blip r:embed="rId6"/>
          <a:stretch>
            <a:fillRect/>
          </a:stretch>
        </p:blipFill>
        <p:spPr>
          <a:xfrm>
            <a:off x="6650428" y="1068220"/>
            <a:ext cx="3168819" cy="2377428"/>
          </a:xfrm>
          <a:prstGeom prst="rect">
            <a:avLst/>
          </a:prstGeom>
        </p:spPr>
      </p:pic>
      <p:pic>
        <p:nvPicPr>
          <p:cNvPr id="14" name="Imagen 13">
            <a:extLst>
              <a:ext uri="{FF2B5EF4-FFF2-40B4-BE49-F238E27FC236}">
                <a16:creationId xmlns:a16="http://schemas.microsoft.com/office/drawing/2014/main" id="{DBA9BA9E-F139-0D76-78FD-A6A0E34F1F98}"/>
              </a:ext>
            </a:extLst>
          </p:cNvPr>
          <p:cNvPicPr>
            <a:picLocks noChangeAspect="1"/>
          </p:cNvPicPr>
          <p:nvPr/>
        </p:nvPicPr>
        <p:blipFill>
          <a:blip r:embed="rId7"/>
          <a:stretch>
            <a:fillRect/>
          </a:stretch>
        </p:blipFill>
        <p:spPr>
          <a:xfrm>
            <a:off x="6650428" y="4058761"/>
            <a:ext cx="3168819" cy="2377429"/>
          </a:xfrm>
          <a:prstGeom prst="rect">
            <a:avLst/>
          </a:prstGeom>
        </p:spPr>
      </p:pic>
      <p:pic>
        <p:nvPicPr>
          <p:cNvPr id="16" name="Imagen 15">
            <a:extLst>
              <a:ext uri="{FF2B5EF4-FFF2-40B4-BE49-F238E27FC236}">
                <a16:creationId xmlns:a16="http://schemas.microsoft.com/office/drawing/2014/main" id="{CEC1B6C1-455D-217F-A0FF-BB4E0FA5B22D}"/>
              </a:ext>
            </a:extLst>
          </p:cNvPr>
          <p:cNvPicPr>
            <a:picLocks noChangeAspect="1"/>
          </p:cNvPicPr>
          <p:nvPr/>
        </p:nvPicPr>
        <p:blipFill>
          <a:blip r:embed="rId8"/>
          <a:stretch>
            <a:fillRect/>
          </a:stretch>
        </p:blipFill>
        <p:spPr>
          <a:xfrm>
            <a:off x="1555697" y="5247475"/>
            <a:ext cx="2174800" cy="1696071"/>
          </a:xfrm>
          <a:prstGeom prst="rect">
            <a:avLst/>
          </a:prstGeom>
        </p:spPr>
      </p:pic>
    </p:spTree>
    <p:extLst>
      <p:ext uri="{BB962C8B-B14F-4D97-AF65-F5344CB8AC3E}">
        <p14:creationId xmlns:p14="http://schemas.microsoft.com/office/powerpoint/2010/main" val="71457389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149</TotalTime>
  <Words>417</Words>
  <Application>Microsoft Office PowerPoint</Application>
  <PresentationFormat>Panorámica</PresentationFormat>
  <Paragraphs>32</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Avenir Heavy</vt:lpstr>
      <vt:lpstr>Calibri</vt:lpstr>
      <vt:lpstr>Calibri Light</vt:lpstr>
      <vt:lpstr>Indivisa Text Sans</vt:lpstr>
      <vt:lpstr>Tema de Office</vt:lpstr>
      <vt:lpstr>DIRECCIÓN DE FORMACIÓN BIENVENIDOS</vt:lpstr>
      <vt:lpstr>Como expresa nuestro ideario, LA UNIVERSIDAD LA SALLE CANCÚN otorga prioridad a la FORMACIÓN INTEGRAL del estudiante universitario, convencida de que a través de sus egresados es como podrá contribuir eficazmente en la transformación de la sociedad.   El área de formación en nuestra casa de estudios es lo que constituye el alma de nuestra vida universitaria en donde nuestros alumnos y alumnas darán lo mejor de cada  uno en el desarrollo de sus potencialidades. </vt:lpstr>
      <vt:lpstr>ACCIÓN DEPORTIVA  Fomentar y desarrollar las cualidades y destrezas físicas de nuestros alumnos a través de la práctica de un deporte y poder potencializar estas capacidades a través de las justas deportivas tales como:  Actividades de CONADELA: Torneos preparatorianos lasallistas y torneo intersedes ULSA. ACTIVIDADES DEPORTIVAS PRESENCIALES -  CERTIFICACION COJUDEQ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 BIENVENIDOS</dc:title>
  <dc:creator>VARGAS OSORIO FERNANDA</dc:creator>
  <cp:lastModifiedBy>Angela Azucena Canepa Aguilar</cp:lastModifiedBy>
  <cp:revision>19</cp:revision>
  <dcterms:created xsi:type="dcterms:W3CDTF">2024-05-29T14:20:44Z</dcterms:created>
  <dcterms:modified xsi:type="dcterms:W3CDTF">2024-05-31T16:53:20Z</dcterms:modified>
</cp:coreProperties>
</file>