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466"/>
    <p:restoredTop sz="96327"/>
  </p:normalViewPr>
  <p:slideViewPr>
    <p:cSldViewPr snapToGrid="0">
      <p:cViewPr varScale="1">
        <p:scale>
          <a:sx n="37" d="100"/>
          <a:sy n="37" d="100"/>
        </p:scale>
        <p:origin x="84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07/06/2024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49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07/06/2024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45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07/06/2024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269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07/06/2024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63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07/06/2024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8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07/06/2024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30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07/06/2024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50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07/06/2024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637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07/06/2024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328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07/06/2024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633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07/06/2024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155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D281-B1FB-0E48-9389-4384455E045E}" type="datetimeFigureOut">
              <a:rPr lang="es-MX" smtClean="0"/>
              <a:t>07/06/2024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4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mailto:cobranza2@lasallecancun.edu.mx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obranza@lasallecancun.edu.mx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EA24807-715D-84D0-46E8-91538DA28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533" y="2096000"/>
            <a:ext cx="5477467" cy="3926647"/>
          </a:xfrm>
        </p:spPr>
        <p:txBody>
          <a:bodyPr>
            <a:normAutofit/>
          </a:bodyPr>
          <a:lstStyle/>
          <a:p>
            <a:pPr algn="ctr"/>
            <a:r>
              <a:rPr lang="es-ES_tradnl" sz="6600" b="1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  <a:ea typeface="Avenir Heavy" charset="0"/>
                <a:cs typeface="Avenir Heavy" charset="0"/>
              </a:rPr>
              <a:t>Curso de </a:t>
            </a:r>
            <a:r>
              <a:rPr lang="es-ES_tradnl" sz="6000" b="1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  <a:ea typeface="Avenir Heavy" charset="0"/>
                <a:cs typeface="Avenir Heavy" charset="0"/>
              </a:rPr>
              <a:t>Inducción</a:t>
            </a:r>
            <a:br>
              <a:rPr lang="es-ES_tradnl" sz="7200" b="1" dirty="0">
                <a:solidFill>
                  <a:schemeClr val="bg2">
                    <a:lumMod val="25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</a:br>
            <a:r>
              <a:rPr lang="es-ES_tradnl" sz="5800" dirty="0">
                <a:solidFill>
                  <a:srgbClr val="002060"/>
                </a:solidFill>
                <a:latin typeface="Indivisa Text Sans" pitchFamily="2" charset="77"/>
                <a:ea typeface="Avenir Medium" charset="0"/>
                <a:cs typeface="Avenir Medium" charset="0"/>
              </a:rPr>
              <a:t>BIENVENIDOS</a:t>
            </a:r>
          </a:p>
        </p:txBody>
      </p:sp>
    </p:spTree>
    <p:extLst>
      <p:ext uri="{BB962C8B-B14F-4D97-AF65-F5344CB8AC3E}">
        <p14:creationId xmlns:p14="http://schemas.microsoft.com/office/powerpoint/2010/main" val="204860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8D89F1-05CE-E5F7-231B-A9C998DDB6AC}"/>
              </a:ext>
            </a:extLst>
          </p:cNvPr>
          <p:cNvSpPr txBox="1">
            <a:spLocks/>
          </p:cNvSpPr>
          <p:nvPr/>
        </p:nvSpPr>
        <p:spPr>
          <a:xfrm>
            <a:off x="730891" y="1111012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_tradnl" dirty="0">
                <a:latin typeface="Indivisa Text Sans"/>
              </a:rPr>
              <a:t>DEPARTAMENTO DE COBRANZA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3BDD3E5-423A-064E-3DCF-4064B297B634}"/>
              </a:ext>
            </a:extLst>
          </p:cNvPr>
          <p:cNvSpPr txBox="1">
            <a:spLocks/>
          </p:cNvSpPr>
          <p:nvPr/>
        </p:nvSpPr>
        <p:spPr>
          <a:xfrm>
            <a:off x="628650" y="238292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200" dirty="0">
                <a:latin typeface="Indivisa Text Sans"/>
              </a:rPr>
              <a:t>En cobranza damos el seguimiento al pago oportuno de las colegiaturas.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_tradnl" sz="3200" dirty="0">
              <a:latin typeface="Indivisa Text Sans"/>
            </a:endParaRPr>
          </a:p>
          <a:p>
            <a:r>
              <a:rPr lang="es-ES_tradnl" sz="3200" dirty="0">
                <a:latin typeface="Indivisa Text Sans"/>
              </a:rPr>
              <a:t>Gestionamos las diferentes opciones y medios de pago de las colegiaturas.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_tradnl" sz="3200" dirty="0">
              <a:latin typeface="Indivisa Text Sans"/>
            </a:endParaRPr>
          </a:p>
          <a:p>
            <a:r>
              <a:rPr lang="es-ES_tradnl" sz="3200" dirty="0">
                <a:latin typeface="Indivisa Text Sans"/>
              </a:rPr>
              <a:t>Atendemos dudas sobre los pagos realizados</a:t>
            </a:r>
            <a:r>
              <a:rPr lang="es-ES_tradnl" sz="2400" dirty="0">
                <a:latin typeface="Indivisa Text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528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C54293-C41F-4607-3A94-2D97ADE9F76A}"/>
              </a:ext>
            </a:extLst>
          </p:cNvPr>
          <p:cNvSpPr txBox="1">
            <a:spLocks/>
          </p:cNvSpPr>
          <p:nvPr/>
        </p:nvSpPr>
        <p:spPr>
          <a:xfrm>
            <a:off x="628650" y="85616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000" dirty="0">
                <a:latin typeface="Indivisa Text Sans"/>
              </a:rPr>
              <a:t>DEPARTAMENTO DE COBRANZA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FA0F8-0C7D-8086-28BD-9875B9519CB1}"/>
              </a:ext>
            </a:extLst>
          </p:cNvPr>
          <p:cNvSpPr txBox="1">
            <a:spLocks/>
          </p:cNvSpPr>
          <p:nvPr/>
        </p:nvSpPr>
        <p:spPr>
          <a:xfrm>
            <a:off x="532830" y="185319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_tradnl" sz="2400" dirty="0">
                <a:latin typeface="Indivisa Text Sans"/>
              </a:rPr>
              <a:t>PAGO DE COLEGIATURA.</a:t>
            </a:r>
          </a:p>
          <a:p>
            <a:pPr algn="just"/>
            <a:r>
              <a:rPr lang="es-ES_tradnl" sz="2400" dirty="0">
                <a:latin typeface="Indivisa Text Sans"/>
              </a:rPr>
              <a:t>El pago de la colegiatura se debe realizar dentro de los primeros 10 días del mes en curso. A partir del día 11 se genera un recargo del 4% mensual.</a:t>
            </a:r>
          </a:p>
          <a:p>
            <a:pPr marL="0" indent="0" algn="just">
              <a:buNone/>
            </a:pPr>
            <a:endParaRPr lang="es-ES_tradnl" sz="600" dirty="0">
              <a:latin typeface="Indivisa Text Sans"/>
            </a:endParaRPr>
          </a:p>
          <a:p>
            <a:pPr algn="just"/>
            <a:r>
              <a:rPr lang="es-ES_tradnl" sz="2400" dirty="0">
                <a:latin typeface="Indivisa Text Sans"/>
              </a:rPr>
              <a:t>Si realizas tu pago dentro de los primeros 5 días del mes, se te aplica un descuento por pronto pago, de acuerdo al  medio de pago que utilices.</a:t>
            </a:r>
          </a:p>
          <a:p>
            <a:pPr marL="0" indent="0" algn="just">
              <a:buNone/>
            </a:pPr>
            <a:endParaRPr lang="es-ES_tradnl" sz="600" dirty="0">
              <a:latin typeface="Indivisa Text Sans"/>
            </a:endParaRPr>
          </a:p>
          <a:p>
            <a:pPr algn="just"/>
            <a:r>
              <a:rPr lang="es-ES_tradnl" sz="2400" dirty="0">
                <a:latin typeface="Indivisa Text Sans"/>
              </a:rPr>
              <a:t>Actualmente puedes realizar tus pagos en las siguientes</a:t>
            </a:r>
          </a:p>
          <a:p>
            <a:pPr marL="0" indent="0" algn="just">
              <a:buNone/>
            </a:pPr>
            <a:r>
              <a:rPr lang="es-ES_tradnl" sz="2400" dirty="0">
                <a:latin typeface="Indivisa Text Sans"/>
              </a:rPr>
              <a:t> modalidades con su respectivo descuento por pronto pago:</a:t>
            </a:r>
            <a:endParaRPr lang="es-ES_tradnl" sz="3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4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1AD9BD-C762-59EB-82C2-9A7387CB94EB}"/>
              </a:ext>
            </a:extLst>
          </p:cNvPr>
          <p:cNvSpPr txBox="1">
            <a:spLocks/>
          </p:cNvSpPr>
          <p:nvPr/>
        </p:nvSpPr>
        <p:spPr>
          <a:xfrm>
            <a:off x="628650" y="82320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000" dirty="0">
                <a:latin typeface="Indivisa Text Sans"/>
              </a:rPr>
              <a:t>DEPARTAMENTO DE COBRANZA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BDB518-453C-974D-BA28-9403563505F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14" y="1990212"/>
            <a:ext cx="6869430" cy="4183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28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2ACD8C70-EEB0-2FC8-E07B-1DF0756BE9FE}"/>
              </a:ext>
            </a:extLst>
          </p:cNvPr>
          <p:cNvSpPr txBox="1">
            <a:spLocks/>
          </p:cNvSpPr>
          <p:nvPr/>
        </p:nvSpPr>
        <p:spPr>
          <a:xfrm>
            <a:off x="628650" y="90157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000" dirty="0">
                <a:latin typeface="Indivisa Text Sans"/>
              </a:rPr>
              <a:t>DEPARTAMENTO DE COBRANZA </a:t>
            </a:r>
          </a:p>
        </p:txBody>
      </p:sp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81897A4-B2B8-E08B-9E1E-0AF68F7DFE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728" y="1966085"/>
            <a:ext cx="6790544" cy="438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0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94C521-7AC3-ACAA-000E-CD8A942CC97A}"/>
              </a:ext>
            </a:extLst>
          </p:cNvPr>
          <p:cNvSpPr txBox="1">
            <a:spLocks/>
          </p:cNvSpPr>
          <p:nvPr/>
        </p:nvSpPr>
        <p:spPr>
          <a:xfrm>
            <a:off x="628650" y="11861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 dirty="0">
                <a:latin typeface="Indivisa Text Sans"/>
              </a:rPr>
              <a:t>DEPARTAMENTO DE COBRANZA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CD18C2-271E-9E45-1887-75FA09FEE93B}"/>
              </a:ext>
            </a:extLst>
          </p:cNvPr>
          <p:cNvSpPr txBox="1">
            <a:spLocks/>
          </p:cNvSpPr>
          <p:nvPr/>
        </p:nvSpPr>
        <p:spPr>
          <a:xfrm>
            <a:off x="628650" y="1895965"/>
            <a:ext cx="7886700" cy="43513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_tradnl" sz="3000" dirty="0">
                <a:latin typeface="Indivisa Text Sans"/>
              </a:rPr>
              <a:t>OTRAS OPCIONES DE PAGO.</a:t>
            </a:r>
          </a:p>
          <a:p>
            <a:r>
              <a:rPr lang="es-ES_tradnl" dirty="0">
                <a:latin typeface="Indivisa Text Sans"/>
              </a:rPr>
              <a:t>Transferencia electrónica referenciada</a:t>
            </a:r>
          </a:p>
          <a:p>
            <a:r>
              <a:rPr lang="es-ES_tradnl" dirty="0">
                <a:latin typeface="Indivisa Text Sans"/>
              </a:rPr>
              <a:t>Fichas referenciadas para banco Santander y Banamex</a:t>
            </a:r>
          </a:p>
          <a:p>
            <a:r>
              <a:rPr lang="es-ES_tradnl" dirty="0">
                <a:latin typeface="Indivisa Text Sans"/>
              </a:rPr>
              <a:t>Pago en línea con tarjeta de crédito y/o débito VISA y MASTERCARD</a:t>
            </a:r>
          </a:p>
          <a:p>
            <a:r>
              <a:rPr lang="es-ES_tradnl" dirty="0">
                <a:latin typeface="Indivisa Text Sans"/>
              </a:rPr>
              <a:t>Fichas referenciadas de PAYCASH</a:t>
            </a:r>
          </a:p>
          <a:p>
            <a:r>
              <a:rPr lang="es-ES_tradnl" dirty="0">
                <a:latin typeface="Indivisa Text Sans"/>
              </a:rPr>
              <a:t>Fichas referenciadas de Oxxo</a:t>
            </a:r>
          </a:p>
          <a:p>
            <a:r>
              <a:rPr lang="es-ES_tradnl" dirty="0">
                <a:latin typeface="Indivisa Text Sans"/>
              </a:rPr>
              <a:t>MUY IMPORTANTE: </a:t>
            </a:r>
            <a:r>
              <a:rPr lang="es-ES_tradnl" sz="3600" b="1" dirty="0">
                <a:latin typeface="Indivisa Text Sans"/>
              </a:rPr>
              <a:t>NO SE ACEPTA EFECTIVO</a:t>
            </a:r>
            <a:endParaRPr lang="es-ES_tradnl" b="1" dirty="0">
              <a:latin typeface="Indivisa Text Sans"/>
            </a:endParaRPr>
          </a:p>
          <a:p>
            <a:endParaRPr lang="es-ES_tradnl" sz="2000" dirty="0">
              <a:latin typeface="Indivisa Text Sans"/>
            </a:endParaRPr>
          </a:p>
          <a:p>
            <a:endParaRPr lang="es-ES_tradnl" sz="2000" dirty="0">
              <a:latin typeface="Indivisa Text San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_tradnl" sz="2000" dirty="0">
              <a:latin typeface="Indivisa Text Sans"/>
            </a:endParaRPr>
          </a:p>
        </p:txBody>
      </p:sp>
    </p:spTree>
    <p:extLst>
      <p:ext uri="{BB962C8B-B14F-4D97-AF65-F5344CB8AC3E}">
        <p14:creationId xmlns:p14="http://schemas.microsoft.com/office/powerpoint/2010/main" val="2931619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BC9589-AA33-9948-DB9E-9E1461063B01}"/>
              </a:ext>
            </a:extLst>
          </p:cNvPr>
          <p:cNvSpPr txBox="1">
            <a:spLocks/>
          </p:cNvSpPr>
          <p:nvPr/>
        </p:nvSpPr>
        <p:spPr>
          <a:xfrm>
            <a:off x="628650" y="67729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000">
                <a:latin typeface="Indivisa Text Sans"/>
              </a:rPr>
              <a:t>DEPARTAMENTO DE COBRANZA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1E39D7-619E-7121-53E7-2367C9FE1074}"/>
              </a:ext>
            </a:extLst>
          </p:cNvPr>
          <p:cNvSpPr txBox="1">
            <a:spLocks/>
          </p:cNvSpPr>
          <p:nvPr/>
        </p:nvSpPr>
        <p:spPr>
          <a:xfrm>
            <a:off x="628650" y="1340079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_tradnl"/>
          </a:p>
          <a:p>
            <a:pPr marL="0" indent="0">
              <a:buFont typeface="Arial" panose="020B0604020202020204" pitchFamily="34" charset="0"/>
              <a:buNone/>
            </a:pPr>
            <a:endParaRPr lang="es-ES_tradnl"/>
          </a:p>
          <a:p>
            <a:pPr marL="0" indent="0">
              <a:buFont typeface="Arial" panose="020B0604020202020204" pitchFamily="34" charset="0"/>
              <a:buNone/>
            </a:pPr>
            <a:r>
              <a:rPr lang="es-ES_tradnl"/>
              <a:t>Departamento de Cobranza</a:t>
            </a:r>
          </a:p>
          <a:p>
            <a:r>
              <a:rPr lang="es-ES_tradnl"/>
              <a:t>Edificio A, primer piso</a:t>
            </a:r>
          </a:p>
          <a:p>
            <a:r>
              <a:rPr lang="es-ES_tradnl"/>
              <a:t>Horario: 9:00-14:00 y de 15:00-18:00</a:t>
            </a:r>
          </a:p>
          <a:p>
            <a:r>
              <a:rPr lang="es-ES_tradnl"/>
              <a:t>Correo: </a:t>
            </a:r>
            <a:r>
              <a:rPr lang="es-ES_tradnl">
                <a:hlinkClick r:id="rId6"/>
              </a:rPr>
              <a:t>cobranza@lasallecancun.edu.mx</a:t>
            </a:r>
            <a:r>
              <a:rPr lang="es-ES_tradnl"/>
              <a:t> y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_tradnl"/>
              <a:t>               </a:t>
            </a:r>
            <a:r>
              <a:rPr lang="es-ES_tradnl">
                <a:hlinkClick r:id="rId7"/>
              </a:rPr>
              <a:t>cobranza2@lasallecancun.edu.mx</a:t>
            </a:r>
            <a:endParaRPr lang="es-ES_tradnl"/>
          </a:p>
          <a:p>
            <a:pPr marL="0" indent="0">
              <a:buFont typeface="Arial" panose="020B0604020202020204" pitchFamily="34" charset="0"/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454349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104</TotalTime>
  <Words>216</Words>
  <Application>Microsoft Office PowerPoint</Application>
  <PresentationFormat>Panorámica</PresentationFormat>
  <Paragraphs>34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Avenir Heavy</vt:lpstr>
      <vt:lpstr>Calibri</vt:lpstr>
      <vt:lpstr>Calibri Light</vt:lpstr>
      <vt:lpstr>Indivisa Text Sans</vt:lpstr>
      <vt:lpstr>Tema de Office</vt:lpstr>
      <vt:lpstr>Curso de Inducción BIENVENIDOS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 BIENVENIDOS</dc:title>
  <dc:creator>VARGAS OSORIO FERNANDA</dc:creator>
  <cp:lastModifiedBy>Carla Ceron Vera</cp:lastModifiedBy>
  <cp:revision>3</cp:revision>
  <dcterms:created xsi:type="dcterms:W3CDTF">2024-05-29T14:20:44Z</dcterms:created>
  <dcterms:modified xsi:type="dcterms:W3CDTF">2024-06-07T16:39:18Z</dcterms:modified>
</cp:coreProperties>
</file>