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8"/>
  </p:notesMasterIdLst>
  <p:sldIdLst>
    <p:sldId id="256" r:id="rId5"/>
    <p:sldId id="257" r:id="rId6"/>
    <p:sldId id="279" r:id="rId7"/>
    <p:sldId id="276" r:id="rId8"/>
    <p:sldId id="284" r:id="rId9"/>
    <p:sldId id="285" r:id="rId10"/>
    <p:sldId id="282" r:id="rId11"/>
    <p:sldId id="287" r:id="rId12"/>
    <p:sldId id="283" r:id="rId13"/>
    <p:sldId id="286" r:id="rId14"/>
    <p:sldId id="280" r:id="rId15"/>
    <p:sldId id="288" r:id="rId16"/>
    <p:sldId id="289" r:id="rId17"/>
  </p:sldIdLst>
  <p:sldSz cx="5040313"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nscripciones Formacion Continua" initials="IFC" lastIdx="1" clrIdx="0">
    <p:extLst>
      <p:ext uri="{19B8F6BF-5375-455C-9EA6-DF929625EA0E}">
        <p15:presenceInfo xmlns:p15="http://schemas.microsoft.com/office/powerpoint/2012/main" userId="Inscripciones Formacion Continu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1A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B30351-073E-4E4D-854D-5915C0177CCA}" v="4" dt="2023-02-07T14:06:41.3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34" autoAdjust="0"/>
    <p:restoredTop sz="91479"/>
  </p:normalViewPr>
  <p:slideViewPr>
    <p:cSldViewPr snapToGrid="0" snapToObjects="1">
      <p:cViewPr varScale="1">
        <p:scale>
          <a:sx n="111" d="100"/>
          <a:sy n="111" d="100"/>
        </p:scale>
        <p:origin x="312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EF85E0-33E3-0940-889E-D51010B75857}" type="datetimeFigureOut">
              <a:rPr lang="es-MX" smtClean="0"/>
              <a:t>23/08/2023</a:t>
            </a:fld>
            <a:endParaRPr lang="es-MX"/>
          </a:p>
        </p:txBody>
      </p:sp>
      <p:sp>
        <p:nvSpPr>
          <p:cNvPr id="4" name="Marcador de imagen de diapositiva 3"/>
          <p:cNvSpPr>
            <a:spLocks noGrp="1" noRot="1" noChangeAspect="1"/>
          </p:cNvSpPr>
          <p:nvPr>
            <p:ph type="sldImg" idx="2"/>
          </p:nvPr>
        </p:nvSpPr>
        <p:spPr>
          <a:xfrm>
            <a:off x="2295525" y="1143000"/>
            <a:ext cx="226695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es-ES"/>
              <a:t>Editar los estilos de texto del patrón
Segundo nivel
Tercer nivel
Cuarto nivel
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D33979-2983-B047-8351-BD9898D4F933}" type="slidenum">
              <a:rPr lang="es-MX" smtClean="0"/>
              <a:t>‹Nº›</a:t>
            </a:fld>
            <a:endParaRPr lang="es-MX"/>
          </a:p>
        </p:txBody>
      </p:sp>
    </p:spTree>
    <p:extLst>
      <p:ext uri="{BB962C8B-B14F-4D97-AF65-F5344CB8AC3E}">
        <p14:creationId xmlns:p14="http://schemas.microsoft.com/office/powerpoint/2010/main" val="1794042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Mantener el tamaño y tipo de letra EN TODO MOMENTO</a:t>
            </a:r>
          </a:p>
          <a:p>
            <a:r>
              <a:rPr lang="es-MX" dirty="0"/>
              <a:t>Tipografia utilizada: INDIVISA FONT </a:t>
            </a:r>
          </a:p>
          <a:p>
            <a:r>
              <a:rPr lang="es-MX" dirty="0"/>
              <a:t>Mantener TAMAÑO Y LIMITES DE IMAGEN TAL CUAL ESTA EN ESTA PLANTILLA</a:t>
            </a:r>
          </a:p>
          <a:p>
            <a:r>
              <a:rPr lang="es-MX" dirty="0"/>
              <a:t>NO modificar el diseño rebasando los limites otorgados</a:t>
            </a:r>
          </a:p>
        </p:txBody>
      </p:sp>
      <p:sp>
        <p:nvSpPr>
          <p:cNvPr id="4" name="Marcador de número de diapositiva 3"/>
          <p:cNvSpPr>
            <a:spLocks noGrp="1"/>
          </p:cNvSpPr>
          <p:nvPr>
            <p:ph type="sldNum" sz="quarter" idx="5"/>
          </p:nvPr>
        </p:nvSpPr>
        <p:spPr/>
        <p:txBody>
          <a:bodyPr/>
          <a:lstStyle/>
          <a:p>
            <a:fld id="{6AD33979-2983-B047-8351-BD9898D4F933}" type="slidenum">
              <a:rPr lang="es-MX" smtClean="0"/>
              <a:t>1</a:t>
            </a:fld>
            <a:endParaRPr lang="es-MX"/>
          </a:p>
        </p:txBody>
      </p:sp>
    </p:spTree>
    <p:extLst>
      <p:ext uri="{BB962C8B-B14F-4D97-AF65-F5344CB8AC3E}">
        <p14:creationId xmlns:p14="http://schemas.microsoft.com/office/powerpoint/2010/main" val="2020007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Mantener el tamaño y tipo de letra EN TODO MOMENTO</a:t>
            </a:r>
          </a:p>
          <a:p>
            <a:r>
              <a:rPr lang="es-MX" dirty="0"/>
              <a:t>NO modificar el diseño rebasando los limites otorgados</a:t>
            </a:r>
          </a:p>
          <a:p>
            <a:r>
              <a:rPr lang="es-MX" dirty="0"/>
              <a:t>Mantener la transparecia del titulo del diplomado </a:t>
            </a:r>
          </a:p>
          <a:p>
            <a:endParaRPr lang="es-MX" dirty="0"/>
          </a:p>
        </p:txBody>
      </p:sp>
      <p:sp>
        <p:nvSpPr>
          <p:cNvPr id="4" name="Marcador de número de diapositiva 3"/>
          <p:cNvSpPr>
            <a:spLocks noGrp="1"/>
          </p:cNvSpPr>
          <p:nvPr>
            <p:ph type="sldNum" sz="quarter" idx="5"/>
          </p:nvPr>
        </p:nvSpPr>
        <p:spPr/>
        <p:txBody>
          <a:bodyPr/>
          <a:lstStyle/>
          <a:p>
            <a:fld id="{6AD33979-2983-B047-8351-BD9898D4F933}" type="slidenum">
              <a:rPr lang="es-MX" smtClean="0"/>
              <a:t>2</a:t>
            </a:fld>
            <a:endParaRPr lang="es-MX"/>
          </a:p>
        </p:txBody>
      </p:sp>
    </p:spTree>
    <p:extLst>
      <p:ext uri="{BB962C8B-B14F-4D97-AF65-F5344CB8AC3E}">
        <p14:creationId xmlns:p14="http://schemas.microsoft.com/office/powerpoint/2010/main" val="3919450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Mantener el tamaño y tipo de letra EN TODO MOMENTO</a:t>
            </a:r>
          </a:p>
          <a:p>
            <a:r>
              <a:rPr lang="es-MX" dirty="0"/>
              <a:t>Tipografia utilizada: INDIVISA FONT </a:t>
            </a:r>
          </a:p>
          <a:p>
            <a:r>
              <a:rPr lang="es-MX" dirty="0"/>
              <a:t>Mantener TAMAÑO Y LIMITES DE IMAGEN TAL CUAL ESTA EN ESTA PLANTILLA</a:t>
            </a:r>
          </a:p>
          <a:p>
            <a:r>
              <a:rPr lang="es-MX" dirty="0"/>
              <a:t>NO modificar el diseño rebasando los limites otorgados</a:t>
            </a: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D33979-2983-B047-8351-BD9898D4F933}"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s-MX"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74000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30039" y="3602038"/>
            <a:ext cx="3780235" cy="1655762"/>
          </a:xfrm>
        </p:spPr>
        <p:txBody>
          <a:bodyPr/>
          <a:lstStyle>
            <a:lvl1pPr marL="0" indent="0" algn="ctr">
              <a:buNone/>
              <a:defRPr sz="1323"/>
            </a:lvl1pPr>
            <a:lvl2pPr marL="252009" indent="0" algn="ctr">
              <a:buNone/>
              <a:defRPr sz="1102"/>
            </a:lvl2pPr>
            <a:lvl3pPr marL="504017" indent="0" algn="ctr">
              <a:buNone/>
              <a:defRPr sz="992"/>
            </a:lvl3pPr>
            <a:lvl4pPr marL="756026" indent="0" algn="ctr">
              <a:buNone/>
              <a:defRPr sz="882"/>
            </a:lvl4pPr>
            <a:lvl5pPr marL="1008035" indent="0" algn="ctr">
              <a:buNone/>
              <a:defRPr sz="882"/>
            </a:lvl5pPr>
            <a:lvl6pPr marL="1260043" indent="0" algn="ctr">
              <a:buNone/>
              <a:defRPr sz="882"/>
            </a:lvl6pPr>
            <a:lvl7pPr marL="1512052" indent="0" algn="ctr">
              <a:buNone/>
              <a:defRPr sz="882"/>
            </a:lvl7pPr>
            <a:lvl8pPr marL="1764060" indent="0" algn="ctr">
              <a:buNone/>
              <a:defRPr sz="882"/>
            </a:lvl8pPr>
            <a:lvl9pPr marL="2016069" indent="0" algn="ctr">
              <a:buNone/>
              <a:defRPr sz="882"/>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0CCF4AA-D608-7047-8723-268DEC507C7A}" type="datetimeFigureOut">
              <a:rPr lang="es-MX" smtClean="0"/>
              <a:t>23/08/2023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A93564C-8A2D-C34A-9306-F3636A90E468}" type="slidenum">
              <a:rPr lang="es-MX" smtClean="0"/>
              <a:t>‹Nº›</a:t>
            </a:fld>
            <a:endParaRPr lang="es-MX"/>
          </a:p>
        </p:txBody>
      </p:sp>
      <p:pic>
        <p:nvPicPr>
          <p:cNvPr id="7" name="Imagen 6">
            <a:extLst>
              <a:ext uri="{FF2B5EF4-FFF2-40B4-BE49-F238E27FC236}">
                <a16:creationId xmlns:a16="http://schemas.microsoft.com/office/drawing/2014/main" id="{5F18770A-F44F-E246-8BF6-B1D41403575A}"/>
              </a:ext>
            </a:extLst>
          </p:cNvPr>
          <p:cNvPicPr/>
          <p:nvPr userDrawn="1"/>
        </p:nvPicPr>
        <p:blipFill rotWithShape="1">
          <a:blip r:embed="rId2">
            <a:extLst>
              <a:ext uri="{28A0092B-C50C-407E-A947-70E740481C1C}">
                <a14:useLocalDpi xmlns:a14="http://schemas.microsoft.com/office/drawing/2010/main" val="0"/>
              </a:ext>
            </a:extLst>
          </a:blip>
          <a:srcRect b="6336"/>
          <a:stretch/>
        </p:blipFill>
        <p:spPr>
          <a:xfrm>
            <a:off x="-1856807" y="4702313"/>
            <a:ext cx="8379460" cy="1654040"/>
          </a:xfrm>
          <a:prstGeom prst="rect">
            <a:avLst/>
          </a:prstGeom>
        </p:spPr>
      </p:pic>
      <p:pic>
        <p:nvPicPr>
          <p:cNvPr id="9" name="Imagen 8">
            <a:extLst>
              <a:ext uri="{FF2B5EF4-FFF2-40B4-BE49-F238E27FC236}">
                <a16:creationId xmlns:a16="http://schemas.microsoft.com/office/drawing/2014/main" id="{42C2FE15-D085-B042-BA4E-55CD1FA408BF}"/>
              </a:ext>
            </a:extLst>
          </p:cNvPr>
          <p:cNvPicPr>
            <a:picLocks noChangeAspect="1"/>
          </p:cNvPicPr>
          <p:nvPr userDrawn="1"/>
        </p:nvPicPr>
        <p:blipFill>
          <a:blip r:embed="rId3"/>
          <a:stretch>
            <a:fillRect/>
          </a:stretch>
        </p:blipFill>
        <p:spPr>
          <a:xfrm>
            <a:off x="3559721" y="312449"/>
            <a:ext cx="1193075" cy="717839"/>
          </a:xfrm>
          <a:prstGeom prst="rect">
            <a:avLst/>
          </a:prstGeom>
        </p:spPr>
      </p:pic>
      <p:pic>
        <p:nvPicPr>
          <p:cNvPr id="11" name="Imagen 10">
            <a:extLst>
              <a:ext uri="{FF2B5EF4-FFF2-40B4-BE49-F238E27FC236}">
                <a16:creationId xmlns:a16="http://schemas.microsoft.com/office/drawing/2014/main" id="{B9F63839-7A11-984F-A185-8EECC3D1C126}"/>
              </a:ext>
            </a:extLst>
          </p:cNvPr>
          <p:cNvPicPr>
            <a:picLocks noChangeAspect="1"/>
          </p:cNvPicPr>
          <p:nvPr userDrawn="1"/>
        </p:nvPicPr>
        <p:blipFill>
          <a:blip r:embed="rId4"/>
          <a:stretch>
            <a:fillRect/>
          </a:stretch>
        </p:blipFill>
        <p:spPr>
          <a:xfrm>
            <a:off x="-374468" y="41909"/>
            <a:ext cx="3227644" cy="1340871"/>
          </a:xfrm>
          <a:prstGeom prst="rect">
            <a:avLst/>
          </a:prstGeom>
        </p:spPr>
      </p:pic>
      <p:sp>
        <p:nvSpPr>
          <p:cNvPr id="12" name="CuadroTexto 11">
            <a:extLst>
              <a:ext uri="{FF2B5EF4-FFF2-40B4-BE49-F238E27FC236}">
                <a16:creationId xmlns:a16="http://schemas.microsoft.com/office/drawing/2014/main" id="{F58842E7-FDC9-864A-A865-84CB2F1E4B73}"/>
              </a:ext>
            </a:extLst>
          </p:cNvPr>
          <p:cNvSpPr txBox="1"/>
          <p:nvPr userDrawn="1"/>
        </p:nvSpPr>
        <p:spPr>
          <a:xfrm>
            <a:off x="1512195" y="6438123"/>
            <a:ext cx="2008883" cy="276999"/>
          </a:xfrm>
          <a:prstGeom prst="rect">
            <a:avLst/>
          </a:prstGeom>
          <a:noFill/>
        </p:spPr>
        <p:txBody>
          <a:bodyPr wrap="none" rtlCol="0">
            <a:spAutoFit/>
          </a:bodyPr>
          <a:lstStyle/>
          <a:p>
            <a:r>
              <a:rPr lang="es-MX" sz="1200" dirty="0">
                <a:solidFill>
                  <a:schemeClr val="tx1">
                    <a:lumMod val="75000"/>
                    <a:lumOff val="25000"/>
                  </a:schemeClr>
                </a:solidFill>
                <a:latin typeface="Indivisa Text Sans" pitchFamily="2" charset="77"/>
              </a:rPr>
              <a:t>www.lasallecancun.edu.mx</a:t>
            </a:r>
          </a:p>
        </p:txBody>
      </p:sp>
    </p:spTree>
    <p:extLst>
      <p:ext uri="{BB962C8B-B14F-4D97-AF65-F5344CB8AC3E}">
        <p14:creationId xmlns:p14="http://schemas.microsoft.com/office/powerpoint/2010/main" val="2840557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40CCF4AA-D608-7047-8723-268DEC507C7A}" type="datetimeFigureOut">
              <a:rPr lang="es-MX" smtClean="0"/>
              <a:t>23/08/2023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A93564C-8A2D-C34A-9306-F3636A90E468}" type="slidenum">
              <a:rPr lang="es-MX" smtClean="0"/>
              <a:t>‹Nº›</a:t>
            </a:fld>
            <a:endParaRPr lang="es-MX"/>
          </a:p>
        </p:txBody>
      </p:sp>
    </p:spTree>
    <p:extLst>
      <p:ext uri="{BB962C8B-B14F-4D97-AF65-F5344CB8AC3E}">
        <p14:creationId xmlns:p14="http://schemas.microsoft.com/office/powerpoint/2010/main" val="2711775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06975" y="365125"/>
            <a:ext cx="1086817"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346522" y="365125"/>
            <a:ext cx="3197449" cy="5811838"/>
          </a:xfrm>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40CCF4AA-D608-7047-8723-268DEC507C7A}" type="datetimeFigureOut">
              <a:rPr lang="es-MX" smtClean="0"/>
              <a:t>23/08/2023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A93564C-8A2D-C34A-9306-F3636A90E468}" type="slidenum">
              <a:rPr lang="es-MX" smtClean="0"/>
              <a:t>‹Nº›</a:t>
            </a:fld>
            <a:endParaRPr lang="es-MX"/>
          </a:p>
        </p:txBody>
      </p:sp>
    </p:spTree>
    <p:extLst>
      <p:ext uri="{BB962C8B-B14F-4D97-AF65-F5344CB8AC3E}">
        <p14:creationId xmlns:p14="http://schemas.microsoft.com/office/powerpoint/2010/main" val="1104411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40CCF4AA-D608-7047-8723-268DEC507C7A}" type="datetimeFigureOut">
              <a:rPr lang="es-MX" smtClean="0"/>
              <a:t>23/08/2023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A93564C-8A2D-C34A-9306-F3636A90E468}" type="slidenum">
              <a:rPr lang="es-MX" smtClean="0"/>
              <a:t>‹Nº›</a:t>
            </a:fld>
            <a:endParaRPr lang="es-MX"/>
          </a:p>
        </p:txBody>
      </p:sp>
      <p:pic>
        <p:nvPicPr>
          <p:cNvPr id="7" name="Imagen 6">
            <a:extLst>
              <a:ext uri="{FF2B5EF4-FFF2-40B4-BE49-F238E27FC236}">
                <a16:creationId xmlns:a16="http://schemas.microsoft.com/office/drawing/2014/main" id="{A821C6E1-2C64-A741-9BF8-F85DC4F6B7E0}"/>
              </a:ext>
            </a:extLst>
          </p:cNvPr>
          <p:cNvPicPr/>
          <p:nvPr userDrawn="1"/>
        </p:nvPicPr>
        <p:blipFill rotWithShape="1">
          <a:blip r:embed="rId2">
            <a:extLst>
              <a:ext uri="{28A0092B-C50C-407E-A947-70E740481C1C}">
                <a14:useLocalDpi xmlns:a14="http://schemas.microsoft.com/office/drawing/2010/main" val="0"/>
              </a:ext>
            </a:extLst>
          </a:blip>
          <a:srcRect t="1" b="45795"/>
          <a:stretch/>
        </p:blipFill>
        <p:spPr>
          <a:xfrm rot="16200000">
            <a:off x="-3843208" y="3422220"/>
            <a:ext cx="8379460" cy="957219"/>
          </a:xfrm>
          <a:prstGeom prst="rect">
            <a:avLst/>
          </a:prstGeom>
        </p:spPr>
      </p:pic>
    </p:spTree>
    <p:extLst>
      <p:ext uri="{BB962C8B-B14F-4D97-AF65-F5344CB8AC3E}">
        <p14:creationId xmlns:p14="http://schemas.microsoft.com/office/powerpoint/2010/main" val="3393274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0CCF4AA-D608-7047-8723-268DEC507C7A}" type="datetimeFigureOut">
              <a:rPr lang="es-MX" smtClean="0"/>
              <a:t>23/08/2023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A93564C-8A2D-C34A-9306-F3636A90E468}" type="slidenum">
              <a:rPr lang="es-MX" smtClean="0"/>
              <a:t>‹Nº›</a:t>
            </a:fld>
            <a:endParaRPr lang="es-MX"/>
          </a:p>
        </p:txBody>
      </p:sp>
      <p:pic>
        <p:nvPicPr>
          <p:cNvPr id="7" name="Imagen 6">
            <a:extLst>
              <a:ext uri="{FF2B5EF4-FFF2-40B4-BE49-F238E27FC236}">
                <a16:creationId xmlns:a16="http://schemas.microsoft.com/office/drawing/2014/main" id="{0EFE0B30-E8C5-1542-B576-B0F13C875342}"/>
              </a:ext>
            </a:extLst>
          </p:cNvPr>
          <p:cNvPicPr/>
          <p:nvPr userDrawn="1"/>
        </p:nvPicPr>
        <p:blipFill rotWithShape="1">
          <a:blip r:embed="rId2">
            <a:extLst>
              <a:ext uri="{28A0092B-C50C-407E-A947-70E740481C1C}">
                <a14:useLocalDpi xmlns:a14="http://schemas.microsoft.com/office/drawing/2010/main" val="0"/>
              </a:ext>
            </a:extLst>
          </a:blip>
          <a:srcRect t="1" b="45795"/>
          <a:stretch/>
        </p:blipFill>
        <p:spPr>
          <a:xfrm rot="16200000">
            <a:off x="-3843208" y="3422220"/>
            <a:ext cx="8379460" cy="957219"/>
          </a:xfrm>
          <a:prstGeom prst="rect">
            <a:avLst/>
          </a:prstGeom>
        </p:spPr>
      </p:pic>
      <p:pic>
        <p:nvPicPr>
          <p:cNvPr id="8" name="Imagen 7">
            <a:extLst>
              <a:ext uri="{FF2B5EF4-FFF2-40B4-BE49-F238E27FC236}">
                <a16:creationId xmlns:a16="http://schemas.microsoft.com/office/drawing/2014/main" id="{3C3AB169-ACAF-214E-9B43-90FB8AFF5833}"/>
              </a:ext>
            </a:extLst>
          </p:cNvPr>
          <p:cNvPicPr/>
          <p:nvPr userDrawn="1"/>
        </p:nvPicPr>
        <p:blipFill rotWithShape="1">
          <a:blip r:embed="rId2">
            <a:extLst>
              <a:ext uri="{28A0092B-C50C-407E-A947-70E740481C1C}">
                <a14:useLocalDpi xmlns:a14="http://schemas.microsoft.com/office/drawing/2010/main" val="0"/>
              </a:ext>
            </a:extLst>
          </a:blip>
          <a:srcRect b="6336"/>
          <a:stretch/>
        </p:blipFill>
        <p:spPr>
          <a:xfrm>
            <a:off x="-1848099" y="5262632"/>
            <a:ext cx="8379460" cy="1654040"/>
          </a:xfrm>
          <a:prstGeom prst="rect">
            <a:avLst/>
          </a:prstGeom>
          <a:effectLst>
            <a:outerShdw blurRad="50800" dist="38100" dir="16200000" rotWithShape="0">
              <a:prstClr val="black">
                <a:alpha val="21000"/>
              </a:prstClr>
            </a:outerShdw>
          </a:effectLst>
        </p:spPr>
      </p:pic>
      <p:sp>
        <p:nvSpPr>
          <p:cNvPr id="9" name="Título 1">
            <a:extLst>
              <a:ext uri="{FF2B5EF4-FFF2-40B4-BE49-F238E27FC236}">
                <a16:creationId xmlns:a16="http://schemas.microsoft.com/office/drawing/2014/main" id="{246A0C83-2FE6-0040-93B8-15B15A7985DC}"/>
              </a:ext>
            </a:extLst>
          </p:cNvPr>
          <p:cNvSpPr txBox="1">
            <a:spLocks/>
          </p:cNvSpPr>
          <p:nvPr userDrawn="1"/>
        </p:nvSpPr>
        <p:spPr>
          <a:xfrm>
            <a:off x="173894" y="5671463"/>
            <a:ext cx="2713929" cy="1082351"/>
          </a:xfrm>
          <a:prstGeom prst="rect">
            <a:avLst/>
          </a:prstGeom>
        </p:spPr>
        <p:txBody>
          <a:bodyPr vert="horz" lIns="91440" tIns="45720" rIns="91440" bIns="45720" rtlCol="0" anchor="ctr">
            <a:normAutofit fontScale="97500"/>
          </a:bodyPr>
          <a:lstStyle>
            <a:lvl1pPr algn="l" defTabSz="504017" rtl="0" eaLnBrk="1" latinLnBrk="0" hangingPunct="1">
              <a:lnSpc>
                <a:spcPct val="90000"/>
              </a:lnSpc>
              <a:spcBef>
                <a:spcPct val="0"/>
              </a:spcBef>
              <a:buNone/>
              <a:defRPr sz="2425" kern="1200">
                <a:solidFill>
                  <a:schemeClr val="tx1"/>
                </a:solidFill>
                <a:latin typeface="+mj-lt"/>
                <a:ea typeface="+mj-ea"/>
                <a:cs typeface="+mj-cs"/>
              </a:defRPr>
            </a:lvl1pPr>
          </a:lstStyle>
          <a:p>
            <a:r>
              <a:rPr lang="es-MX" sz="1200" dirty="0">
                <a:solidFill>
                  <a:schemeClr val="bg1"/>
                </a:solidFill>
                <a:latin typeface="Indivisa Text Sans" pitchFamily="2" charset="77"/>
              </a:rPr>
              <a:t>Informes e Inscripciones:</a:t>
            </a:r>
          </a:p>
          <a:p>
            <a:r>
              <a:rPr lang="es-MX" sz="1200" dirty="0">
                <a:solidFill>
                  <a:schemeClr val="bg1"/>
                </a:solidFill>
                <a:latin typeface="Indivisa Text Sans" pitchFamily="2" charset="77"/>
              </a:rPr>
              <a:t>Formación Continua</a:t>
            </a:r>
          </a:p>
          <a:p>
            <a:r>
              <a:rPr lang="es-MX" sz="1200" dirty="0">
                <a:solidFill>
                  <a:schemeClr val="bg1"/>
                </a:solidFill>
                <a:latin typeface="Indivisa Text Sans" pitchFamily="2" charset="77"/>
              </a:rPr>
              <a:t>Cel. (998) 246 3751</a:t>
            </a:r>
          </a:p>
          <a:p>
            <a:r>
              <a:rPr lang="es-MX" sz="1200" dirty="0">
                <a:solidFill>
                  <a:schemeClr val="bg1"/>
                </a:solidFill>
                <a:latin typeface="Indivisa Text Sans" pitchFamily="2" charset="77"/>
              </a:rPr>
              <a:t>Tel. (998) 886 2201 ext. 307, 183, 155</a:t>
            </a:r>
          </a:p>
          <a:p>
            <a:r>
              <a:rPr lang="es-MX" sz="1200" dirty="0">
                <a:solidFill>
                  <a:schemeClr val="bg1"/>
                </a:solidFill>
                <a:latin typeface="Indivisa Text Sans" pitchFamily="2" charset="77"/>
              </a:rPr>
              <a:t>educontinua@lasallecancun.edu.mx</a:t>
            </a:r>
          </a:p>
        </p:txBody>
      </p:sp>
      <p:pic>
        <p:nvPicPr>
          <p:cNvPr id="10" name="Imagen 9">
            <a:extLst>
              <a:ext uri="{FF2B5EF4-FFF2-40B4-BE49-F238E27FC236}">
                <a16:creationId xmlns:a16="http://schemas.microsoft.com/office/drawing/2014/main" id="{24B424F9-F647-0C4B-AD7C-AF0609CCBFB1}"/>
              </a:ext>
            </a:extLst>
          </p:cNvPr>
          <p:cNvPicPr>
            <a:picLocks noChangeAspect="1"/>
          </p:cNvPicPr>
          <p:nvPr userDrawn="1"/>
        </p:nvPicPr>
        <p:blipFill>
          <a:blip r:embed="rId3"/>
          <a:stretch>
            <a:fillRect/>
          </a:stretch>
        </p:blipFill>
        <p:spPr>
          <a:xfrm>
            <a:off x="3321619" y="5689206"/>
            <a:ext cx="218897" cy="223725"/>
          </a:xfrm>
          <a:prstGeom prst="rect">
            <a:avLst/>
          </a:prstGeom>
        </p:spPr>
      </p:pic>
      <p:sp>
        <p:nvSpPr>
          <p:cNvPr id="11" name="CuadroTexto 10">
            <a:extLst>
              <a:ext uri="{FF2B5EF4-FFF2-40B4-BE49-F238E27FC236}">
                <a16:creationId xmlns:a16="http://schemas.microsoft.com/office/drawing/2014/main" id="{C693C821-078C-5E46-8F7A-7F6AD2395570}"/>
              </a:ext>
            </a:extLst>
          </p:cNvPr>
          <p:cNvSpPr txBox="1"/>
          <p:nvPr userDrawn="1"/>
        </p:nvSpPr>
        <p:spPr>
          <a:xfrm>
            <a:off x="3540516" y="5687288"/>
            <a:ext cx="1332416" cy="400110"/>
          </a:xfrm>
          <a:prstGeom prst="rect">
            <a:avLst/>
          </a:prstGeom>
          <a:noFill/>
        </p:spPr>
        <p:txBody>
          <a:bodyPr wrap="none" rtlCol="0">
            <a:spAutoFit/>
          </a:bodyPr>
          <a:lstStyle/>
          <a:p>
            <a:r>
              <a:rPr lang="es-MX" sz="1000" dirty="0">
                <a:solidFill>
                  <a:schemeClr val="bg1"/>
                </a:solidFill>
                <a:latin typeface="Indivisa Text Sans" pitchFamily="2" charset="77"/>
              </a:rPr>
              <a:t>Formación Continua</a:t>
            </a:r>
          </a:p>
          <a:p>
            <a:pPr algn="ctr"/>
            <a:r>
              <a:rPr lang="es-MX" sz="1000" dirty="0">
                <a:solidFill>
                  <a:schemeClr val="bg1"/>
                </a:solidFill>
                <a:latin typeface="Indivisa Text Sans" pitchFamily="2" charset="77"/>
              </a:rPr>
              <a:t>La Salle Cancún</a:t>
            </a:r>
          </a:p>
        </p:txBody>
      </p:sp>
      <p:pic>
        <p:nvPicPr>
          <p:cNvPr id="12" name="Imagen 11">
            <a:extLst>
              <a:ext uri="{FF2B5EF4-FFF2-40B4-BE49-F238E27FC236}">
                <a16:creationId xmlns:a16="http://schemas.microsoft.com/office/drawing/2014/main" id="{EAAB8909-D667-8B4F-B8DC-C66FB9D7D881}"/>
              </a:ext>
            </a:extLst>
          </p:cNvPr>
          <p:cNvPicPr>
            <a:picLocks noChangeAspect="1"/>
          </p:cNvPicPr>
          <p:nvPr userDrawn="1"/>
        </p:nvPicPr>
        <p:blipFill>
          <a:blip r:embed="rId4"/>
          <a:stretch>
            <a:fillRect/>
          </a:stretch>
        </p:blipFill>
        <p:spPr>
          <a:xfrm>
            <a:off x="3321003" y="6133983"/>
            <a:ext cx="219513" cy="224355"/>
          </a:xfrm>
          <a:prstGeom prst="rect">
            <a:avLst/>
          </a:prstGeom>
        </p:spPr>
      </p:pic>
      <p:pic>
        <p:nvPicPr>
          <p:cNvPr id="13" name="Imagen 12">
            <a:extLst>
              <a:ext uri="{FF2B5EF4-FFF2-40B4-BE49-F238E27FC236}">
                <a16:creationId xmlns:a16="http://schemas.microsoft.com/office/drawing/2014/main" id="{DB857F45-E382-F440-81D6-FEC0D4B2D35F}"/>
              </a:ext>
            </a:extLst>
          </p:cNvPr>
          <p:cNvPicPr>
            <a:picLocks noChangeAspect="1"/>
          </p:cNvPicPr>
          <p:nvPr userDrawn="1"/>
        </p:nvPicPr>
        <p:blipFill>
          <a:blip r:embed="rId5"/>
          <a:stretch>
            <a:fillRect/>
          </a:stretch>
        </p:blipFill>
        <p:spPr>
          <a:xfrm>
            <a:off x="3318114" y="6376124"/>
            <a:ext cx="223024" cy="227944"/>
          </a:xfrm>
          <a:prstGeom prst="rect">
            <a:avLst/>
          </a:prstGeom>
        </p:spPr>
      </p:pic>
      <p:sp>
        <p:nvSpPr>
          <p:cNvPr id="14" name="CuadroTexto 13">
            <a:extLst>
              <a:ext uri="{FF2B5EF4-FFF2-40B4-BE49-F238E27FC236}">
                <a16:creationId xmlns:a16="http://schemas.microsoft.com/office/drawing/2014/main" id="{703ADCCF-F18B-0942-9B4A-BBE5857C13B6}"/>
              </a:ext>
            </a:extLst>
          </p:cNvPr>
          <p:cNvSpPr txBox="1"/>
          <p:nvPr userDrawn="1"/>
        </p:nvSpPr>
        <p:spPr>
          <a:xfrm>
            <a:off x="3540516" y="6235227"/>
            <a:ext cx="1013419" cy="246221"/>
          </a:xfrm>
          <a:prstGeom prst="rect">
            <a:avLst/>
          </a:prstGeom>
          <a:noFill/>
        </p:spPr>
        <p:txBody>
          <a:bodyPr wrap="none" rtlCol="0">
            <a:spAutoFit/>
          </a:bodyPr>
          <a:lstStyle/>
          <a:p>
            <a:r>
              <a:rPr lang="es-MX" sz="1000" dirty="0">
                <a:solidFill>
                  <a:schemeClr val="bg1"/>
                </a:solidFill>
                <a:latin typeface="Indivisa Text Sans" pitchFamily="2" charset="77"/>
              </a:rPr>
              <a:t>fcontinuaulsac</a:t>
            </a:r>
          </a:p>
        </p:txBody>
      </p:sp>
      <p:pic>
        <p:nvPicPr>
          <p:cNvPr id="15" name="Imagen 14">
            <a:extLst>
              <a:ext uri="{FF2B5EF4-FFF2-40B4-BE49-F238E27FC236}">
                <a16:creationId xmlns:a16="http://schemas.microsoft.com/office/drawing/2014/main" id="{774006A4-1F65-EF41-900A-BB13D60B0411}"/>
              </a:ext>
            </a:extLst>
          </p:cNvPr>
          <p:cNvPicPr/>
          <p:nvPr userDrawn="1"/>
        </p:nvPicPr>
        <p:blipFill>
          <a:blip r:embed="rId6">
            <a:extLst>
              <a:ext uri="{28A0092B-C50C-407E-A947-70E740481C1C}">
                <a14:useLocalDpi xmlns:a14="http://schemas.microsoft.com/office/drawing/2010/main" val="0"/>
              </a:ext>
            </a:extLst>
          </a:blip>
          <a:stretch>
            <a:fillRect/>
          </a:stretch>
        </p:blipFill>
        <p:spPr>
          <a:xfrm>
            <a:off x="2216415" y="4802965"/>
            <a:ext cx="1342815" cy="400614"/>
          </a:xfrm>
          <a:prstGeom prst="rect">
            <a:avLst/>
          </a:prstGeom>
        </p:spPr>
      </p:pic>
      <p:sp>
        <p:nvSpPr>
          <p:cNvPr id="16" name="Marcador de contenido 2">
            <a:extLst>
              <a:ext uri="{FF2B5EF4-FFF2-40B4-BE49-F238E27FC236}">
                <a16:creationId xmlns:a16="http://schemas.microsoft.com/office/drawing/2014/main" id="{8B8C85E6-B800-064B-89BA-EF1329EA7A77}"/>
              </a:ext>
            </a:extLst>
          </p:cNvPr>
          <p:cNvSpPr txBox="1">
            <a:spLocks/>
          </p:cNvSpPr>
          <p:nvPr userDrawn="1"/>
        </p:nvSpPr>
        <p:spPr>
          <a:xfrm>
            <a:off x="1068354" y="345234"/>
            <a:ext cx="3638939" cy="4189445"/>
          </a:xfrm>
          <a:prstGeom prst="rect">
            <a:avLst/>
          </a:prstGeom>
        </p:spPr>
        <p:txBody>
          <a:bodyPr vert="horz" lIns="91440" tIns="45720" rIns="91440" bIns="45720" rtlCol="0">
            <a:normAutofit/>
          </a:bodyPr>
          <a:lstStyle>
            <a:lvl1pPr marL="126004" indent="-126004" algn="l" defTabSz="504017" rtl="0" eaLnBrk="1" latinLnBrk="0" hangingPunct="1">
              <a:lnSpc>
                <a:spcPct val="90000"/>
              </a:lnSpc>
              <a:spcBef>
                <a:spcPts val="551"/>
              </a:spcBef>
              <a:buFont typeface="Arial" panose="020B0604020202020204" pitchFamily="34" charset="0"/>
              <a:buChar char="•"/>
              <a:defRPr sz="1543" kern="1200">
                <a:solidFill>
                  <a:schemeClr val="tx1"/>
                </a:solidFill>
                <a:latin typeface="+mn-lt"/>
                <a:ea typeface="+mn-ea"/>
                <a:cs typeface="+mn-cs"/>
              </a:defRPr>
            </a:lvl1pPr>
            <a:lvl2pPr marL="378013" indent="-126004" algn="l" defTabSz="504017" rtl="0" eaLnBrk="1" latinLnBrk="0" hangingPunct="1">
              <a:lnSpc>
                <a:spcPct val="90000"/>
              </a:lnSpc>
              <a:spcBef>
                <a:spcPts val="276"/>
              </a:spcBef>
              <a:buFont typeface="Arial" panose="020B0604020202020204" pitchFamily="34" charset="0"/>
              <a:buChar char="•"/>
              <a:defRPr sz="1323" kern="1200">
                <a:solidFill>
                  <a:schemeClr val="tx1"/>
                </a:solidFill>
                <a:latin typeface="+mn-lt"/>
                <a:ea typeface="+mn-ea"/>
                <a:cs typeface="+mn-cs"/>
              </a:defRPr>
            </a:lvl2pPr>
            <a:lvl3pPr marL="630022" indent="-126004" algn="l" defTabSz="504017" rtl="0" eaLnBrk="1" latinLnBrk="0" hangingPunct="1">
              <a:lnSpc>
                <a:spcPct val="90000"/>
              </a:lnSpc>
              <a:spcBef>
                <a:spcPts val="276"/>
              </a:spcBef>
              <a:buFont typeface="Arial" panose="020B0604020202020204" pitchFamily="34" charset="0"/>
              <a:buChar char="•"/>
              <a:defRPr sz="1102" kern="1200">
                <a:solidFill>
                  <a:schemeClr val="tx1"/>
                </a:solidFill>
                <a:latin typeface="+mn-lt"/>
                <a:ea typeface="+mn-ea"/>
                <a:cs typeface="+mn-cs"/>
              </a:defRPr>
            </a:lvl3pPr>
            <a:lvl4pPr marL="882030" indent="-126004" algn="l" defTabSz="504017" rtl="0" eaLnBrk="1" latinLnBrk="0" hangingPunct="1">
              <a:lnSpc>
                <a:spcPct val="90000"/>
              </a:lnSpc>
              <a:spcBef>
                <a:spcPts val="276"/>
              </a:spcBef>
              <a:buFont typeface="Arial" panose="020B0604020202020204" pitchFamily="34" charset="0"/>
              <a:buChar char="•"/>
              <a:defRPr sz="992" kern="1200">
                <a:solidFill>
                  <a:schemeClr val="tx1"/>
                </a:solidFill>
                <a:latin typeface="+mn-lt"/>
                <a:ea typeface="+mn-ea"/>
                <a:cs typeface="+mn-cs"/>
              </a:defRPr>
            </a:lvl4pPr>
            <a:lvl5pPr marL="1134039" indent="-126004" algn="l" defTabSz="504017" rtl="0" eaLnBrk="1" latinLnBrk="0" hangingPunct="1">
              <a:lnSpc>
                <a:spcPct val="90000"/>
              </a:lnSpc>
              <a:spcBef>
                <a:spcPts val="276"/>
              </a:spcBef>
              <a:buFont typeface="Arial" panose="020B0604020202020204" pitchFamily="34" charset="0"/>
              <a:buChar char="•"/>
              <a:defRPr sz="992" kern="1200">
                <a:solidFill>
                  <a:schemeClr val="tx1"/>
                </a:solidFill>
                <a:latin typeface="+mn-lt"/>
                <a:ea typeface="+mn-ea"/>
                <a:cs typeface="+mn-cs"/>
              </a:defRPr>
            </a:lvl5pPr>
            <a:lvl6pPr marL="1386048" indent="-126004" algn="l" defTabSz="504017" rtl="0" eaLnBrk="1" latinLnBrk="0" hangingPunct="1">
              <a:lnSpc>
                <a:spcPct val="90000"/>
              </a:lnSpc>
              <a:spcBef>
                <a:spcPts val="276"/>
              </a:spcBef>
              <a:buFont typeface="Arial" panose="020B0604020202020204" pitchFamily="34" charset="0"/>
              <a:buChar char="•"/>
              <a:defRPr sz="992" kern="1200">
                <a:solidFill>
                  <a:schemeClr val="tx1"/>
                </a:solidFill>
                <a:latin typeface="+mn-lt"/>
                <a:ea typeface="+mn-ea"/>
                <a:cs typeface="+mn-cs"/>
              </a:defRPr>
            </a:lvl6pPr>
            <a:lvl7pPr marL="1638056" indent="-126004" algn="l" defTabSz="504017" rtl="0" eaLnBrk="1" latinLnBrk="0" hangingPunct="1">
              <a:lnSpc>
                <a:spcPct val="90000"/>
              </a:lnSpc>
              <a:spcBef>
                <a:spcPts val="276"/>
              </a:spcBef>
              <a:buFont typeface="Arial" panose="020B0604020202020204" pitchFamily="34" charset="0"/>
              <a:buChar char="•"/>
              <a:defRPr sz="992" kern="1200">
                <a:solidFill>
                  <a:schemeClr val="tx1"/>
                </a:solidFill>
                <a:latin typeface="+mn-lt"/>
                <a:ea typeface="+mn-ea"/>
                <a:cs typeface="+mn-cs"/>
              </a:defRPr>
            </a:lvl7pPr>
            <a:lvl8pPr marL="1890065" indent="-126004" algn="l" defTabSz="504017" rtl="0" eaLnBrk="1" latinLnBrk="0" hangingPunct="1">
              <a:lnSpc>
                <a:spcPct val="90000"/>
              </a:lnSpc>
              <a:spcBef>
                <a:spcPts val="276"/>
              </a:spcBef>
              <a:buFont typeface="Arial" panose="020B0604020202020204" pitchFamily="34" charset="0"/>
              <a:buChar char="•"/>
              <a:defRPr sz="992" kern="1200">
                <a:solidFill>
                  <a:schemeClr val="tx1"/>
                </a:solidFill>
                <a:latin typeface="+mn-lt"/>
                <a:ea typeface="+mn-ea"/>
                <a:cs typeface="+mn-cs"/>
              </a:defRPr>
            </a:lvl8pPr>
            <a:lvl9pPr marL="2142073" indent="-126004" algn="l" defTabSz="504017" rtl="0" eaLnBrk="1" latinLnBrk="0" hangingPunct="1">
              <a:lnSpc>
                <a:spcPct val="90000"/>
              </a:lnSpc>
              <a:spcBef>
                <a:spcPts val="276"/>
              </a:spcBef>
              <a:buFont typeface="Arial" panose="020B0604020202020204" pitchFamily="34" charset="0"/>
              <a:buChar char="•"/>
              <a:defRPr sz="992" kern="1200">
                <a:solidFill>
                  <a:schemeClr val="tx1"/>
                </a:solidFill>
                <a:latin typeface="+mn-lt"/>
                <a:ea typeface="+mn-ea"/>
                <a:cs typeface="+mn-cs"/>
              </a:defRPr>
            </a:lvl9pPr>
          </a:lstStyle>
          <a:p>
            <a:pPr marL="0" indent="0">
              <a:buFont typeface="Arial" panose="020B0604020202020204" pitchFamily="34" charset="0"/>
              <a:buNone/>
            </a:pPr>
            <a:r>
              <a:rPr lang="es-MX" sz="1200" b="1" dirty="0">
                <a:solidFill>
                  <a:schemeClr val="tx1">
                    <a:lumMod val="75000"/>
                    <a:lumOff val="25000"/>
                  </a:schemeClr>
                </a:solidFill>
                <a:latin typeface="Indivisa Text Sans" pitchFamily="2" charset="77"/>
              </a:rPr>
              <a:t>PROCESO DE INSCRIPCIÓN</a:t>
            </a:r>
            <a:endParaRPr lang="es-MX" sz="1200" dirty="0">
              <a:solidFill>
                <a:schemeClr val="tx1">
                  <a:lumMod val="75000"/>
                  <a:lumOff val="25000"/>
                </a:schemeClr>
              </a:solidFill>
              <a:latin typeface="Indivisa Text Sans" pitchFamily="2" charset="77"/>
            </a:endParaRPr>
          </a:p>
          <a:p>
            <a:pPr algn="just"/>
            <a:r>
              <a:rPr lang="es-MX" sz="1200" dirty="0">
                <a:solidFill>
                  <a:schemeClr val="tx1">
                    <a:lumMod val="75000"/>
                    <a:lumOff val="25000"/>
                  </a:schemeClr>
                </a:solidFill>
                <a:latin typeface="Indivisa Text Sans" pitchFamily="2" charset="77"/>
              </a:rPr>
              <a:t>Enviar la solicitud de inscripción proporcionando todos sus datos con la que le asignaremos un número de matrícula.</a:t>
            </a:r>
          </a:p>
          <a:p>
            <a:pPr algn="just"/>
            <a:r>
              <a:rPr lang="es-MX" sz="1200" dirty="0">
                <a:solidFill>
                  <a:schemeClr val="tx1">
                    <a:lumMod val="75000"/>
                    <a:lumOff val="25000"/>
                  </a:schemeClr>
                </a:solidFill>
                <a:latin typeface="Indivisa Text Sans" pitchFamily="2" charset="77"/>
              </a:rPr>
              <a:t>Realizar su pago con el número de matrícula asignado y enviar el comprobante.</a:t>
            </a:r>
          </a:p>
          <a:p>
            <a:pPr algn="just"/>
            <a:r>
              <a:rPr lang="es-MX" sz="1200" dirty="0">
                <a:solidFill>
                  <a:schemeClr val="tx1">
                    <a:lumMod val="75000"/>
                    <a:lumOff val="25000"/>
                  </a:schemeClr>
                </a:solidFill>
                <a:latin typeface="Indivisa Text Sans" pitchFamily="2" charset="77"/>
              </a:rPr>
              <a:t>Las únicas formas de pago son las descritas a continuación:</a:t>
            </a:r>
          </a:p>
          <a:p>
            <a:pPr algn="just"/>
            <a:endParaRPr lang="es-MX" sz="1200" dirty="0">
              <a:solidFill>
                <a:schemeClr val="tx1">
                  <a:lumMod val="75000"/>
                  <a:lumOff val="25000"/>
                </a:schemeClr>
              </a:solidFill>
              <a:latin typeface="Indivisa Text Sans" pitchFamily="2" charset="77"/>
            </a:endParaRPr>
          </a:p>
          <a:p>
            <a:pPr marL="0" indent="0" algn="just">
              <a:buNone/>
            </a:pPr>
            <a:r>
              <a:rPr lang="es-MX" sz="1200" b="1" dirty="0">
                <a:solidFill>
                  <a:schemeClr val="tx1">
                    <a:lumMod val="75000"/>
                    <a:lumOff val="25000"/>
                  </a:schemeClr>
                </a:solidFill>
                <a:latin typeface="Indivisa Text Sans" pitchFamily="2" charset="77"/>
              </a:rPr>
              <a:t>OPCIONES DE PAGO</a:t>
            </a:r>
          </a:p>
          <a:p>
            <a:pPr algn="just">
              <a:buFont typeface="Wingdings" pitchFamily="2" charset="2"/>
              <a:buChar char="ü"/>
            </a:pPr>
            <a:r>
              <a:rPr lang="es-MX" sz="1200" dirty="0">
                <a:solidFill>
                  <a:schemeClr val="tx1">
                    <a:lumMod val="75000"/>
                    <a:lumOff val="25000"/>
                  </a:schemeClr>
                </a:solidFill>
                <a:latin typeface="Indivisa Text Sans" pitchFamily="2" charset="77"/>
              </a:rPr>
              <a:t>Caja de la Universidad</a:t>
            </a:r>
          </a:p>
          <a:p>
            <a:pPr algn="just">
              <a:buFont typeface="Wingdings" pitchFamily="2" charset="2"/>
              <a:buChar char="ü"/>
            </a:pPr>
            <a:r>
              <a:rPr lang="es-MX" sz="1200" dirty="0">
                <a:solidFill>
                  <a:schemeClr val="tx1">
                    <a:lumMod val="75000"/>
                    <a:lumOff val="25000"/>
                  </a:schemeClr>
                </a:solidFill>
                <a:latin typeface="Indivisa Text Sans" pitchFamily="2" charset="77"/>
              </a:rPr>
              <a:t>Pago en línea</a:t>
            </a:r>
          </a:p>
          <a:p>
            <a:pPr algn="just">
              <a:buFont typeface="Wingdings" pitchFamily="2" charset="2"/>
              <a:buChar char="ü"/>
            </a:pPr>
            <a:r>
              <a:rPr lang="es-MX" sz="1200" dirty="0">
                <a:solidFill>
                  <a:schemeClr val="tx1">
                    <a:lumMod val="75000"/>
                    <a:lumOff val="25000"/>
                  </a:schemeClr>
                </a:solidFill>
                <a:latin typeface="Indivisa Text Sans" pitchFamily="2" charset="77"/>
              </a:rPr>
              <a:t>Ficha Referenciada (TIP)</a:t>
            </a:r>
          </a:p>
          <a:p>
            <a:pPr algn="just">
              <a:buFont typeface="Wingdings" pitchFamily="2" charset="2"/>
              <a:buChar char="ü"/>
            </a:pPr>
            <a:r>
              <a:rPr lang="es-MX" sz="1200" dirty="0">
                <a:solidFill>
                  <a:schemeClr val="tx1">
                    <a:lumMod val="75000"/>
                    <a:lumOff val="25000"/>
                  </a:schemeClr>
                </a:solidFill>
                <a:latin typeface="Indivisa Text Sans" pitchFamily="2" charset="77"/>
              </a:rPr>
              <a:t>Tranferencia Bancaria</a:t>
            </a:r>
          </a:p>
          <a:p>
            <a:pPr algn="just">
              <a:buFont typeface="Wingdings" pitchFamily="2" charset="2"/>
              <a:buChar char="ü"/>
            </a:pPr>
            <a:r>
              <a:rPr lang="es-MX" sz="1200" dirty="0">
                <a:solidFill>
                  <a:schemeClr val="tx1">
                    <a:lumMod val="75000"/>
                    <a:lumOff val="25000"/>
                  </a:schemeClr>
                </a:solidFill>
                <a:latin typeface="Indivisa Text Sans" pitchFamily="2" charset="77"/>
              </a:rPr>
              <a:t>Pago en Oficina Administrativa de Posgrado</a:t>
            </a:r>
          </a:p>
          <a:p>
            <a:pPr algn="just">
              <a:buFont typeface="Wingdings" pitchFamily="2" charset="2"/>
              <a:buChar char="ü"/>
            </a:pPr>
            <a:r>
              <a:rPr lang="es-MX" sz="1200" dirty="0">
                <a:solidFill>
                  <a:schemeClr val="tx1">
                    <a:lumMod val="75000"/>
                    <a:lumOff val="25000"/>
                  </a:schemeClr>
                </a:solidFill>
                <a:latin typeface="Indivisa Text Sans" pitchFamily="2" charset="77"/>
              </a:rPr>
              <a:t>Opciones a 6 meses sin intereses</a:t>
            </a:r>
          </a:p>
          <a:p>
            <a:pPr algn="just">
              <a:buFont typeface="Wingdings" pitchFamily="2" charset="2"/>
              <a:buChar char="ü"/>
            </a:pPr>
            <a:endParaRPr lang="es-MX" sz="1200" dirty="0">
              <a:solidFill>
                <a:schemeClr val="tx1">
                  <a:lumMod val="75000"/>
                  <a:lumOff val="25000"/>
                </a:schemeClr>
              </a:solidFill>
              <a:latin typeface="Indivisa Text Sans" pitchFamily="2" charset="77"/>
            </a:endParaRPr>
          </a:p>
          <a:p>
            <a:pPr marL="0" indent="0" algn="just">
              <a:buNone/>
            </a:pPr>
            <a:r>
              <a:rPr lang="es-MX" sz="1100" i="1" dirty="0">
                <a:solidFill>
                  <a:schemeClr val="tx1">
                    <a:lumMod val="85000"/>
                    <a:lumOff val="15000"/>
                  </a:schemeClr>
                </a:solidFill>
                <a:latin typeface="Indivisa Text Sans" pitchFamily="2" charset="77"/>
              </a:rPr>
              <a:t>*Nos reservamos el derecho de suspender, cancelar o posponer un curso, si no se reúne el cupo mínimo</a:t>
            </a:r>
          </a:p>
        </p:txBody>
      </p:sp>
    </p:spTree>
    <p:extLst>
      <p:ext uri="{BB962C8B-B14F-4D97-AF65-F5344CB8AC3E}">
        <p14:creationId xmlns:p14="http://schemas.microsoft.com/office/powerpoint/2010/main" val="914568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346522" y="1825625"/>
            <a:ext cx="2142133" cy="4351338"/>
          </a:xfrm>
        </p:spPr>
        <p:txBody>
          <a:body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2551658" y="1825625"/>
            <a:ext cx="2142133" cy="4351338"/>
          </a:xfrm>
        </p:spPr>
        <p:txBody>
          <a:body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40CCF4AA-D608-7047-8723-268DEC507C7A}" type="datetimeFigureOut">
              <a:rPr lang="es-MX" smtClean="0"/>
              <a:t>23/08/2023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A93564C-8A2D-C34A-9306-F3636A90E468}" type="slidenum">
              <a:rPr lang="es-MX" smtClean="0"/>
              <a:t>‹Nº›</a:t>
            </a:fld>
            <a:endParaRPr lang="es-MX"/>
          </a:p>
        </p:txBody>
      </p:sp>
    </p:spTree>
    <p:extLst>
      <p:ext uri="{BB962C8B-B14F-4D97-AF65-F5344CB8AC3E}">
        <p14:creationId xmlns:p14="http://schemas.microsoft.com/office/powerpoint/2010/main" val="662873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347178" y="365127"/>
            <a:ext cx="434727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347179" y="1681163"/>
            <a:ext cx="2132288" cy="823912"/>
          </a:xfrm>
        </p:spPr>
        <p:txBody>
          <a:bodyPr anchor="b"/>
          <a:lstStyle>
            <a:lvl1pPr marL="0" indent="0">
              <a:buNone/>
              <a:defRPr sz="1323" b="1"/>
            </a:lvl1pPr>
            <a:lvl2pPr marL="252009" indent="0">
              <a:buNone/>
              <a:defRPr sz="1102" b="1"/>
            </a:lvl2pPr>
            <a:lvl3pPr marL="504017" indent="0">
              <a:buNone/>
              <a:defRPr sz="992" b="1"/>
            </a:lvl3pPr>
            <a:lvl4pPr marL="756026" indent="0">
              <a:buNone/>
              <a:defRPr sz="882" b="1"/>
            </a:lvl4pPr>
            <a:lvl5pPr marL="1008035" indent="0">
              <a:buNone/>
              <a:defRPr sz="882" b="1"/>
            </a:lvl5pPr>
            <a:lvl6pPr marL="1260043" indent="0">
              <a:buNone/>
              <a:defRPr sz="882" b="1"/>
            </a:lvl6pPr>
            <a:lvl7pPr marL="1512052" indent="0">
              <a:buNone/>
              <a:defRPr sz="882" b="1"/>
            </a:lvl7pPr>
            <a:lvl8pPr marL="1764060" indent="0">
              <a:buNone/>
              <a:defRPr sz="882" b="1"/>
            </a:lvl8pPr>
            <a:lvl9pPr marL="2016069" indent="0">
              <a:buNone/>
              <a:defRPr sz="882" b="1"/>
            </a:lvl9p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347179" y="2505075"/>
            <a:ext cx="2132288" cy="3684588"/>
          </a:xfrm>
        </p:spPr>
        <p:txBody>
          <a:bodyPr/>
          <a:lstStyle/>
          <a:p>
            <a:pPr lvl="0"/>
            <a:r>
              <a:rPr lang="es-ES"/>
              <a:t>Editar los estilos de texto del patrón
Segundo nivel
Tercer nivel
Cuarto nivel
Quinto nivel</a:t>
            </a:r>
            <a:endParaRPr lang="en-US" dirty="0"/>
          </a:p>
        </p:txBody>
      </p:sp>
      <p:sp>
        <p:nvSpPr>
          <p:cNvPr id="5" name="Text Placeholder 4"/>
          <p:cNvSpPr>
            <a:spLocks noGrp="1"/>
          </p:cNvSpPr>
          <p:nvPr>
            <p:ph type="body" sz="quarter" idx="3"/>
          </p:nvPr>
        </p:nvSpPr>
        <p:spPr>
          <a:xfrm>
            <a:off x="2551658" y="1681163"/>
            <a:ext cx="2142790" cy="823912"/>
          </a:xfrm>
        </p:spPr>
        <p:txBody>
          <a:bodyPr anchor="b"/>
          <a:lstStyle>
            <a:lvl1pPr marL="0" indent="0">
              <a:buNone/>
              <a:defRPr sz="1323" b="1"/>
            </a:lvl1pPr>
            <a:lvl2pPr marL="252009" indent="0">
              <a:buNone/>
              <a:defRPr sz="1102" b="1"/>
            </a:lvl2pPr>
            <a:lvl3pPr marL="504017" indent="0">
              <a:buNone/>
              <a:defRPr sz="992" b="1"/>
            </a:lvl3pPr>
            <a:lvl4pPr marL="756026" indent="0">
              <a:buNone/>
              <a:defRPr sz="882" b="1"/>
            </a:lvl4pPr>
            <a:lvl5pPr marL="1008035" indent="0">
              <a:buNone/>
              <a:defRPr sz="882" b="1"/>
            </a:lvl5pPr>
            <a:lvl6pPr marL="1260043" indent="0">
              <a:buNone/>
              <a:defRPr sz="882" b="1"/>
            </a:lvl6pPr>
            <a:lvl7pPr marL="1512052" indent="0">
              <a:buNone/>
              <a:defRPr sz="882" b="1"/>
            </a:lvl7pPr>
            <a:lvl8pPr marL="1764060" indent="0">
              <a:buNone/>
              <a:defRPr sz="882" b="1"/>
            </a:lvl8pPr>
            <a:lvl9pPr marL="2016069" indent="0">
              <a:buNone/>
              <a:defRPr sz="882" b="1"/>
            </a:lvl9pPr>
          </a:lstStyle>
          <a:p>
            <a:pPr lvl="0"/>
            <a:r>
              <a:rPr lang="es-ES"/>
              <a:t>Editar los estilos de texto del patrón
Segundo nivel
Tercer nivel
Cuarto nivel
Quinto nivel</a:t>
            </a:r>
            <a:endParaRPr lang="en-US" dirty="0"/>
          </a:p>
        </p:txBody>
      </p:sp>
      <p:sp>
        <p:nvSpPr>
          <p:cNvPr id="6" name="Content Placeholder 5"/>
          <p:cNvSpPr>
            <a:spLocks noGrp="1"/>
          </p:cNvSpPr>
          <p:nvPr>
            <p:ph sz="quarter" idx="4"/>
          </p:nvPr>
        </p:nvSpPr>
        <p:spPr>
          <a:xfrm>
            <a:off x="2551658" y="2505075"/>
            <a:ext cx="2142790" cy="3684588"/>
          </a:xfrm>
        </p:spPr>
        <p:txBody>
          <a:bodyPr/>
          <a:lstStyle/>
          <a:p>
            <a:pPr lvl="0"/>
            <a:r>
              <a:rPr lang="es-ES"/>
              <a:t>Editar los estilos de texto del patrón
Segundo nivel
Tercer nivel
Cuarto nivel
Quinto nivel</a:t>
            </a:r>
            <a:endParaRPr lang="en-US" dirty="0"/>
          </a:p>
        </p:txBody>
      </p:sp>
      <p:sp>
        <p:nvSpPr>
          <p:cNvPr id="7" name="Date Placeholder 6"/>
          <p:cNvSpPr>
            <a:spLocks noGrp="1"/>
          </p:cNvSpPr>
          <p:nvPr>
            <p:ph type="dt" sz="half" idx="10"/>
          </p:nvPr>
        </p:nvSpPr>
        <p:spPr/>
        <p:txBody>
          <a:bodyPr/>
          <a:lstStyle/>
          <a:p>
            <a:fld id="{40CCF4AA-D608-7047-8723-268DEC507C7A}" type="datetimeFigureOut">
              <a:rPr lang="es-MX" smtClean="0"/>
              <a:t>23/08/2023</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5A93564C-8A2D-C34A-9306-F3636A90E468}" type="slidenum">
              <a:rPr lang="es-MX" smtClean="0"/>
              <a:t>‹Nº›</a:t>
            </a:fld>
            <a:endParaRPr lang="es-MX"/>
          </a:p>
        </p:txBody>
      </p:sp>
    </p:spTree>
    <p:extLst>
      <p:ext uri="{BB962C8B-B14F-4D97-AF65-F5344CB8AC3E}">
        <p14:creationId xmlns:p14="http://schemas.microsoft.com/office/powerpoint/2010/main" val="1872106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0CCF4AA-D608-7047-8723-268DEC507C7A}" type="datetimeFigureOut">
              <a:rPr lang="es-MX" smtClean="0"/>
              <a:t>23/08/2023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5A93564C-8A2D-C34A-9306-F3636A90E468}" type="slidenum">
              <a:rPr lang="es-MX" smtClean="0"/>
              <a:t>‹Nº›</a:t>
            </a:fld>
            <a:endParaRPr lang="es-MX"/>
          </a:p>
        </p:txBody>
      </p:sp>
    </p:spTree>
    <p:extLst>
      <p:ext uri="{BB962C8B-B14F-4D97-AF65-F5344CB8AC3E}">
        <p14:creationId xmlns:p14="http://schemas.microsoft.com/office/powerpoint/2010/main" val="1490870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CCF4AA-D608-7047-8723-268DEC507C7A}" type="datetimeFigureOut">
              <a:rPr lang="es-MX" smtClean="0"/>
              <a:t>23/08/2023</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5A93564C-8A2D-C34A-9306-F3636A90E468}" type="slidenum">
              <a:rPr lang="es-MX" smtClean="0"/>
              <a:t>‹Nº›</a:t>
            </a:fld>
            <a:endParaRPr lang="es-MX"/>
          </a:p>
        </p:txBody>
      </p:sp>
    </p:spTree>
    <p:extLst>
      <p:ext uri="{BB962C8B-B14F-4D97-AF65-F5344CB8AC3E}">
        <p14:creationId xmlns:p14="http://schemas.microsoft.com/office/powerpoint/2010/main" val="549491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47178" y="457200"/>
            <a:ext cx="1625632" cy="1600200"/>
          </a:xfrm>
        </p:spPr>
        <p:txBody>
          <a:bodyPr anchor="b"/>
          <a:lstStyle>
            <a:lvl1pPr>
              <a:defRPr sz="1764"/>
            </a:lvl1pPr>
          </a:lstStyle>
          <a:p>
            <a:r>
              <a:rPr lang="es-ES"/>
              <a:t>Haga clic para modificar el estilo de título del patrón</a:t>
            </a:r>
            <a:endParaRPr lang="en-US" dirty="0"/>
          </a:p>
        </p:txBody>
      </p:sp>
      <p:sp>
        <p:nvSpPr>
          <p:cNvPr id="3" name="Content Placeholder 2"/>
          <p:cNvSpPr>
            <a:spLocks noGrp="1"/>
          </p:cNvSpPr>
          <p:nvPr>
            <p:ph idx="1"/>
          </p:nvPr>
        </p:nvSpPr>
        <p:spPr>
          <a:xfrm>
            <a:off x="2142790" y="987427"/>
            <a:ext cx="2551658" cy="4873625"/>
          </a:xfrm>
        </p:spPr>
        <p:txBody>
          <a:bodyPr/>
          <a:lstStyle>
            <a:lvl1pPr>
              <a:defRPr sz="1764"/>
            </a:lvl1pPr>
            <a:lvl2pPr>
              <a:defRPr sz="1543"/>
            </a:lvl2pPr>
            <a:lvl3pPr>
              <a:defRPr sz="1323"/>
            </a:lvl3pPr>
            <a:lvl4pPr>
              <a:defRPr sz="1102"/>
            </a:lvl4pPr>
            <a:lvl5pPr>
              <a:defRPr sz="1102"/>
            </a:lvl5pPr>
            <a:lvl6pPr>
              <a:defRPr sz="1102"/>
            </a:lvl6pPr>
            <a:lvl7pPr>
              <a:defRPr sz="1102"/>
            </a:lvl7pPr>
            <a:lvl8pPr>
              <a:defRPr sz="1102"/>
            </a:lvl8pPr>
            <a:lvl9pPr>
              <a:defRPr sz="1102"/>
            </a:lvl9pPr>
          </a:lstStyle>
          <a:p>
            <a:pPr lvl="0"/>
            <a:r>
              <a:rPr lang="es-ES"/>
              <a:t>Editar los estilos de texto del patrón
Segundo nivel
Tercer nivel
Cuarto nivel
Quinto nivel</a:t>
            </a:r>
            <a:endParaRPr lang="en-US" dirty="0"/>
          </a:p>
        </p:txBody>
      </p:sp>
      <p:sp>
        <p:nvSpPr>
          <p:cNvPr id="4" name="Text Placeholder 3"/>
          <p:cNvSpPr>
            <a:spLocks noGrp="1"/>
          </p:cNvSpPr>
          <p:nvPr>
            <p:ph type="body" sz="half" idx="2"/>
          </p:nvPr>
        </p:nvSpPr>
        <p:spPr>
          <a:xfrm>
            <a:off x="347178" y="2057400"/>
            <a:ext cx="1625632" cy="3811588"/>
          </a:xfrm>
        </p:spPr>
        <p:txBody>
          <a:bodyPr/>
          <a:lstStyle>
            <a:lvl1pPr marL="0" indent="0">
              <a:buNone/>
              <a:defRPr sz="882"/>
            </a:lvl1pPr>
            <a:lvl2pPr marL="252009" indent="0">
              <a:buNone/>
              <a:defRPr sz="772"/>
            </a:lvl2pPr>
            <a:lvl3pPr marL="504017" indent="0">
              <a:buNone/>
              <a:defRPr sz="661"/>
            </a:lvl3pPr>
            <a:lvl4pPr marL="756026" indent="0">
              <a:buNone/>
              <a:defRPr sz="551"/>
            </a:lvl4pPr>
            <a:lvl5pPr marL="1008035" indent="0">
              <a:buNone/>
              <a:defRPr sz="551"/>
            </a:lvl5pPr>
            <a:lvl6pPr marL="1260043" indent="0">
              <a:buNone/>
              <a:defRPr sz="551"/>
            </a:lvl6pPr>
            <a:lvl7pPr marL="1512052" indent="0">
              <a:buNone/>
              <a:defRPr sz="551"/>
            </a:lvl7pPr>
            <a:lvl8pPr marL="1764060" indent="0">
              <a:buNone/>
              <a:defRPr sz="551"/>
            </a:lvl8pPr>
            <a:lvl9pPr marL="2016069" indent="0">
              <a:buNone/>
              <a:defRPr sz="551"/>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40CCF4AA-D608-7047-8723-268DEC507C7A}" type="datetimeFigureOut">
              <a:rPr lang="es-MX" smtClean="0"/>
              <a:t>23/08/2023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A93564C-8A2D-C34A-9306-F3636A90E468}" type="slidenum">
              <a:rPr lang="es-MX" smtClean="0"/>
              <a:t>‹Nº›</a:t>
            </a:fld>
            <a:endParaRPr lang="es-MX"/>
          </a:p>
        </p:txBody>
      </p:sp>
    </p:spTree>
    <p:extLst>
      <p:ext uri="{BB962C8B-B14F-4D97-AF65-F5344CB8AC3E}">
        <p14:creationId xmlns:p14="http://schemas.microsoft.com/office/powerpoint/2010/main" val="4225122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47178" y="457200"/>
            <a:ext cx="1625632" cy="1600200"/>
          </a:xfrm>
        </p:spPr>
        <p:txBody>
          <a:bodyPr anchor="b"/>
          <a:lstStyle>
            <a:lvl1pPr>
              <a:defRPr sz="1764"/>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142790" y="987427"/>
            <a:ext cx="2551658" cy="4873625"/>
          </a:xfrm>
        </p:spPr>
        <p:txBody>
          <a:bodyPr anchor="t"/>
          <a:lstStyle>
            <a:lvl1pPr marL="0" indent="0">
              <a:buNone/>
              <a:defRPr sz="1764"/>
            </a:lvl1pPr>
            <a:lvl2pPr marL="252009" indent="0">
              <a:buNone/>
              <a:defRPr sz="1543"/>
            </a:lvl2pPr>
            <a:lvl3pPr marL="504017" indent="0">
              <a:buNone/>
              <a:defRPr sz="1323"/>
            </a:lvl3pPr>
            <a:lvl4pPr marL="756026" indent="0">
              <a:buNone/>
              <a:defRPr sz="1102"/>
            </a:lvl4pPr>
            <a:lvl5pPr marL="1008035" indent="0">
              <a:buNone/>
              <a:defRPr sz="1102"/>
            </a:lvl5pPr>
            <a:lvl6pPr marL="1260043" indent="0">
              <a:buNone/>
              <a:defRPr sz="1102"/>
            </a:lvl6pPr>
            <a:lvl7pPr marL="1512052" indent="0">
              <a:buNone/>
              <a:defRPr sz="1102"/>
            </a:lvl7pPr>
            <a:lvl8pPr marL="1764060" indent="0">
              <a:buNone/>
              <a:defRPr sz="1102"/>
            </a:lvl8pPr>
            <a:lvl9pPr marL="2016069" indent="0">
              <a:buNone/>
              <a:defRPr sz="1102"/>
            </a:lvl9pPr>
          </a:lstStyle>
          <a:p>
            <a:r>
              <a:rPr lang="es-ES"/>
              <a:t>Haga clic en el icono para agregar una imagen</a:t>
            </a:r>
            <a:endParaRPr lang="en-US" dirty="0"/>
          </a:p>
        </p:txBody>
      </p:sp>
      <p:sp>
        <p:nvSpPr>
          <p:cNvPr id="4" name="Text Placeholder 3"/>
          <p:cNvSpPr>
            <a:spLocks noGrp="1"/>
          </p:cNvSpPr>
          <p:nvPr>
            <p:ph type="body" sz="half" idx="2"/>
          </p:nvPr>
        </p:nvSpPr>
        <p:spPr>
          <a:xfrm>
            <a:off x="347178" y="2057400"/>
            <a:ext cx="1625632" cy="3811588"/>
          </a:xfrm>
        </p:spPr>
        <p:txBody>
          <a:bodyPr/>
          <a:lstStyle>
            <a:lvl1pPr marL="0" indent="0">
              <a:buNone/>
              <a:defRPr sz="882"/>
            </a:lvl1pPr>
            <a:lvl2pPr marL="252009" indent="0">
              <a:buNone/>
              <a:defRPr sz="772"/>
            </a:lvl2pPr>
            <a:lvl3pPr marL="504017" indent="0">
              <a:buNone/>
              <a:defRPr sz="661"/>
            </a:lvl3pPr>
            <a:lvl4pPr marL="756026" indent="0">
              <a:buNone/>
              <a:defRPr sz="551"/>
            </a:lvl4pPr>
            <a:lvl5pPr marL="1008035" indent="0">
              <a:buNone/>
              <a:defRPr sz="551"/>
            </a:lvl5pPr>
            <a:lvl6pPr marL="1260043" indent="0">
              <a:buNone/>
              <a:defRPr sz="551"/>
            </a:lvl6pPr>
            <a:lvl7pPr marL="1512052" indent="0">
              <a:buNone/>
              <a:defRPr sz="551"/>
            </a:lvl7pPr>
            <a:lvl8pPr marL="1764060" indent="0">
              <a:buNone/>
              <a:defRPr sz="551"/>
            </a:lvl8pPr>
            <a:lvl9pPr marL="2016069" indent="0">
              <a:buNone/>
              <a:defRPr sz="551"/>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40CCF4AA-D608-7047-8723-268DEC507C7A}" type="datetimeFigureOut">
              <a:rPr lang="es-MX" smtClean="0"/>
              <a:t>23/08/2023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A93564C-8A2D-C34A-9306-F3636A90E468}" type="slidenum">
              <a:rPr lang="es-MX" smtClean="0"/>
              <a:t>‹Nº›</a:t>
            </a:fld>
            <a:endParaRPr lang="es-MX"/>
          </a:p>
        </p:txBody>
      </p:sp>
    </p:spTree>
    <p:extLst>
      <p:ext uri="{BB962C8B-B14F-4D97-AF65-F5344CB8AC3E}">
        <p14:creationId xmlns:p14="http://schemas.microsoft.com/office/powerpoint/2010/main" val="1370099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6522" y="365127"/>
            <a:ext cx="434727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346522" y="1825625"/>
            <a:ext cx="4347270" cy="4351338"/>
          </a:xfrm>
          <a:prstGeom prst="rect">
            <a:avLst/>
          </a:prstGeom>
        </p:spPr>
        <p:txBody>
          <a:bodyPr vert="horz" lIns="91440" tIns="45720" rIns="91440" bIns="45720" rtlCol="0">
            <a:normAutofit/>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2"/>
          </p:nvPr>
        </p:nvSpPr>
        <p:spPr>
          <a:xfrm>
            <a:off x="346522" y="6356352"/>
            <a:ext cx="1134070" cy="365125"/>
          </a:xfrm>
          <a:prstGeom prst="rect">
            <a:avLst/>
          </a:prstGeom>
        </p:spPr>
        <p:txBody>
          <a:bodyPr vert="horz" lIns="91440" tIns="45720" rIns="91440" bIns="45720" rtlCol="0" anchor="ctr"/>
          <a:lstStyle>
            <a:lvl1pPr algn="l">
              <a:defRPr sz="661">
                <a:solidFill>
                  <a:schemeClr val="tx1">
                    <a:tint val="75000"/>
                  </a:schemeClr>
                </a:solidFill>
              </a:defRPr>
            </a:lvl1pPr>
          </a:lstStyle>
          <a:p>
            <a:fld id="{40CCF4AA-D608-7047-8723-268DEC507C7A}" type="datetimeFigureOut">
              <a:rPr lang="es-MX" smtClean="0"/>
              <a:t>23/08/2023</a:t>
            </a:fld>
            <a:endParaRPr lang="es-MX"/>
          </a:p>
        </p:txBody>
      </p:sp>
      <p:sp>
        <p:nvSpPr>
          <p:cNvPr id="5" name="Footer Placeholder 4"/>
          <p:cNvSpPr>
            <a:spLocks noGrp="1"/>
          </p:cNvSpPr>
          <p:nvPr>
            <p:ph type="ftr" sz="quarter" idx="3"/>
          </p:nvPr>
        </p:nvSpPr>
        <p:spPr>
          <a:xfrm>
            <a:off x="1669604" y="6356352"/>
            <a:ext cx="1701106" cy="365125"/>
          </a:xfrm>
          <a:prstGeom prst="rect">
            <a:avLst/>
          </a:prstGeom>
        </p:spPr>
        <p:txBody>
          <a:bodyPr vert="horz" lIns="91440" tIns="45720" rIns="91440" bIns="45720" rtlCol="0" anchor="ctr"/>
          <a:lstStyle>
            <a:lvl1pPr algn="ctr">
              <a:defRPr sz="661">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3559721" y="6356352"/>
            <a:ext cx="1134070" cy="365125"/>
          </a:xfrm>
          <a:prstGeom prst="rect">
            <a:avLst/>
          </a:prstGeom>
        </p:spPr>
        <p:txBody>
          <a:bodyPr vert="horz" lIns="91440" tIns="45720" rIns="91440" bIns="45720" rtlCol="0" anchor="ctr"/>
          <a:lstStyle>
            <a:lvl1pPr algn="r">
              <a:defRPr sz="661">
                <a:solidFill>
                  <a:schemeClr val="tx1">
                    <a:tint val="75000"/>
                  </a:schemeClr>
                </a:solidFill>
              </a:defRPr>
            </a:lvl1pPr>
          </a:lstStyle>
          <a:p>
            <a:fld id="{5A93564C-8A2D-C34A-9306-F3636A90E468}" type="slidenum">
              <a:rPr lang="es-MX" smtClean="0"/>
              <a:t>‹Nº›</a:t>
            </a:fld>
            <a:endParaRPr lang="es-MX"/>
          </a:p>
        </p:txBody>
      </p:sp>
    </p:spTree>
    <p:extLst>
      <p:ext uri="{BB962C8B-B14F-4D97-AF65-F5344CB8AC3E}">
        <p14:creationId xmlns:p14="http://schemas.microsoft.com/office/powerpoint/2010/main" val="36763231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504017" rtl="0" eaLnBrk="1" latinLnBrk="0" hangingPunct="1">
        <a:lnSpc>
          <a:spcPct val="90000"/>
        </a:lnSpc>
        <a:spcBef>
          <a:spcPct val="0"/>
        </a:spcBef>
        <a:buNone/>
        <a:defRPr sz="2425" kern="1200">
          <a:solidFill>
            <a:schemeClr val="tx1"/>
          </a:solidFill>
          <a:latin typeface="+mj-lt"/>
          <a:ea typeface="+mj-ea"/>
          <a:cs typeface="+mj-cs"/>
        </a:defRPr>
      </a:lvl1pPr>
    </p:titleStyle>
    <p:bodyStyle>
      <a:lvl1pPr marL="126004" indent="-126004" algn="l" defTabSz="504017" rtl="0" eaLnBrk="1" latinLnBrk="0" hangingPunct="1">
        <a:lnSpc>
          <a:spcPct val="90000"/>
        </a:lnSpc>
        <a:spcBef>
          <a:spcPts val="551"/>
        </a:spcBef>
        <a:buFont typeface="Arial" panose="020B0604020202020204" pitchFamily="34" charset="0"/>
        <a:buChar char="•"/>
        <a:defRPr sz="1543" kern="1200">
          <a:solidFill>
            <a:schemeClr val="tx1"/>
          </a:solidFill>
          <a:latin typeface="+mn-lt"/>
          <a:ea typeface="+mn-ea"/>
          <a:cs typeface="+mn-cs"/>
        </a:defRPr>
      </a:lvl1pPr>
      <a:lvl2pPr marL="378013" indent="-126004" algn="l" defTabSz="504017" rtl="0" eaLnBrk="1" latinLnBrk="0" hangingPunct="1">
        <a:lnSpc>
          <a:spcPct val="90000"/>
        </a:lnSpc>
        <a:spcBef>
          <a:spcPts val="276"/>
        </a:spcBef>
        <a:buFont typeface="Arial" panose="020B0604020202020204" pitchFamily="34" charset="0"/>
        <a:buChar char="•"/>
        <a:defRPr sz="1323" kern="1200">
          <a:solidFill>
            <a:schemeClr val="tx1"/>
          </a:solidFill>
          <a:latin typeface="+mn-lt"/>
          <a:ea typeface="+mn-ea"/>
          <a:cs typeface="+mn-cs"/>
        </a:defRPr>
      </a:lvl2pPr>
      <a:lvl3pPr marL="630022" indent="-126004" algn="l" defTabSz="504017" rtl="0" eaLnBrk="1" latinLnBrk="0" hangingPunct="1">
        <a:lnSpc>
          <a:spcPct val="90000"/>
        </a:lnSpc>
        <a:spcBef>
          <a:spcPts val="276"/>
        </a:spcBef>
        <a:buFont typeface="Arial" panose="020B0604020202020204" pitchFamily="34" charset="0"/>
        <a:buChar char="•"/>
        <a:defRPr sz="1102" kern="1200">
          <a:solidFill>
            <a:schemeClr val="tx1"/>
          </a:solidFill>
          <a:latin typeface="+mn-lt"/>
          <a:ea typeface="+mn-ea"/>
          <a:cs typeface="+mn-cs"/>
        </a:defRPr>
      </a:lvl3pPr>
      <a:lvl4pPr marL="882030" indent="-126004" algn="l" defTabSz="504017" rtl="0" eaLnBrk="1" latinLnBrk="0" hangingPunct="1">
        <a:lnSpc>
          <a:spcPct val="90000"/>
        </a:lnSpc>
        <a:spcBef>
          <a:spcPts val="276"/>
        </a:spcBef>
        <a:buFont typeface="Arial" panose="020B0604020202020204" pitchFamily="34" charset="0"/>
        <a:buChar char="•"/>
        <a:defRPr sz="992" kern="1200">
          <a:solidFill>
            <a:schemeClr val="tx1"/>
          </a:solidFill>
          <a:latin typeface="+mn-lt"/>
          <a:ea typeface="+mn-ea"/>
          <a:cs typeface="+mn-cs"/>
        </a:defRPr>
      </a:lvl4pPr>
      <a:lvl5pPr marL="1134039" indent="-126004" algn="l" defTabSz="504017" rtl="0" eaLnBrk="1" latinLnBrk="0" hangingPunct="1">
        <a:lnSpc>
          <a:spcPct val="90000"/>
        </a:lnSpc>
        <a:spcBef>
          <a:spcPts val="276"/>
        </a:spcBef>
        <a:buFont typeface="Arial" panose="020B0604020202020204" pitchFamily="34" charset="0"/>
        <a:buChar char="•"/>
        <a:defRPr sz="992" kern="1200">
          <a:solidFill>
            <a:schemeClr val="tx1"/>
          </a:solidFill>
          <a:latin typeface="+mn-lt"/>
          <a:ea typeface="+mn-ea"/>
          <a:cs typeface="+mn-cs"/>
        </a:defRPr>
      </a:lvl5pPr>
      <a:lvl6pPr marL="1386048" indent="-126004" algn="l" defTabSz="504017" rtl="0" eaLnBrk="1" latinLnBrk="0" hangingPunct="1">
        <a:lnSpc>
          <a:spcPct val="90000"/>
        </a:lnSpc>
        <a:spcBef>
          <a:spcPts val="276"/>
        </a:spcBef>
        <a:buFont typeface="Arial" panose="020B0604020202020204" pitchFamily="34" charset="0"/>
        <a:buChar char="•"/>
        <a:defRPr sz="992" kern="1200">
          <a:solidFill>
            <a:schemeClr val="tx1"/>
          </a:solidFill>
          <a:latin typeface="+mn-lt"/>
          <a:ea typeface="+mn-ea"/>
          <a:cs typeface="+mn-cs"/>
        </a:defRPr>
      </a:lvl6pPr>
      <a:lvl7pPr marL="1638056" indent="-126004" algn="l" defTabSz="504017" rtl="0" eaLnBrk="1" latinLnBrk="0" hangingPunct="1">
        <a:lnSpc>
          <a:spcPct val="90000"/>
        </a:lnSpc>
        <a:spcBef>
          <a:spcPts val="276"/>
        </a:spcBef>
        <a:buFont typeface="Arial" panose="020B0604020202020204" pitchFamily="34" charset="0"/>
        <a:buChar char="•"/>
        <a:defRPr sz="992" kern="1200">
          <a:solidFill>
            <a:schemeClr val="tx1"/>
          </a:solidFill>
          <a:latin typeface="+mn-lt"/>
          <a:ea typeface="+mn-ea"/>
          <a:cs typeface="+mn-cs"/>
        </a:defRPr>
      </a:lvl7pPr>
      <a:lvl8pPr marL="1890065" indent="-126004" algn="l" defTabSz="504017" rtl="0" eaLnBrk="1" latinLnBrk="0" hangingPunct="1">
        <a:lnSpc>
          <a:spcPct val="90000"/>
        </a:lnSpc>
        <a:spcBef>
          <a:spcPts val="276"/>
        </a:spcBef>
        <a:buFont typeface="Arial" panose="020B0604020202020204" pitchFamily="34" charset="0"/>
        <a:buChar char="•"/>
        <a:defRPr sz="992" kern="1200">
          <a:solidFill>
            <a:schemeClr val="tx1"/>
          </a:solidFill>
          <a:latin typeface="+mn-lt"/>
          <a:ea typeface="+mn-ea"/>
          <a:cs typeface="+mn-cs"/>
        </a:defRPr>
      </a:lvl8pPr>
      <a:lvl9pPr marL="2142073" indent="-126004" algn="l" defTabSz="504017" rtl="0" eaLnBrk="1" latinLnBrk="0" hangingPunct="1">
        <a:lnSpc>
          <a:spcPct val="90000"/>
        </a:lnSpc>
        <a:spcBef>
          <a:spcPts val="276"/>
        </a:spcBef>
        <a:buFont typeface="Arial" panose="020B0604020202020204" pitchFamily="34" charset="0"/>
        <a:buChar char="•"/>
        <a:defRPr sz="992" kern="1200">
          <a:solidFill>
            <a:schemeClr val="tx1"/>
          </a:solidFill>
          <a:latin typeface="+mn-lt"/>
          <a:ea typeface="+mn-ea"/>
          <a:cs typeface="+mn-cs"/>
        </a:defRPr>
      </a:lvl9pPr>
    </p:bodyStyle>
    <p:otherStyle>
      <a:defPPr>
        <a:defRPr lang="en-US"/>
      </a:defPPr>
      <a:lvl1pPr marL="0" algn="l" defTabSz="504017" rtl="0" eaLnBrk="1" latinLnBrk="0" hangingPunct="1">
        <a:defRPr sz="992" kern="1200">
          <a:solidFill>
            <a:schemeClr val="tx1"/>
          </a:solidFill>
          <a:latin typeface="+mn-lt"/>
          <a:ea typeface="+mn-ea"/>
          <a:cs typeface="+mn-cs"/>
        </a:defRPr>
      </a:lvl1pPr>
      <a:lvl2pPr marL="252009" algn="l" defTabSz="504017" rtl="0" eaLnBrk="1" latinLnBrk="0" hangingPunct="1">
        <a:defRPr sz="992" kern="1200">
          <a:solidFill>
            <a:schemeClr val="tx1"/>
          </a:solidFill>
          <a:latin typeface="+mn-lt"/>
          <a:ea typeface="+mn-ea"/>
          <a:cs typeface="+mn-cs"/>
        </a:defRPr>
      </a:lvl2pPr>
      <a:lvl3pPr marL="504017" algn="l" defTabSz="504017" rtl="0" eaLnBrk="1" latinLnBrk="0" hangingPunct="1">
        <a:defRPr sz="992" kern="1200">
          <a:solidFill>
            <a:schemeClr val="tx1"/>
          </a:solidFill>
          <a:latin typeface="+mn-lt"/>
          <a:ea typeface="+mn-ea"/>
          <a:cs typeface="+mn-cs"/>
        </a:defRPr>
      </a:lvl3pPr>
      <a:lvl4pPr marL="756026" algn="l" defTabSz="504017" rtl="0" eaLnBrk="1" latinLnBrk="0" hangingPunct="1">
        <a:defRPr sz="992" kern="1200">
          <a:solidFill>
            <a:schemeClr val="tx1"/>
          </a:solidFill>
          <a:latin typeface="+mn-lt"/>
          <a:ea typeface="+mn-ea"/>
          <a:cs typeface="+mn-cs"/>
        </a:defRPr>
      </a:lvl4pPr>
      <a:lvl5pPr marL="1008035" algn="l" defTabSz="504017" rtl="0" eaLnBrk="1" latinLnBrk="0" hangingPunct="1">
        <a:defRPr sz="992" kern="1200">
          <a:solidFill>
            <a:schemeClr val="tx1"/>
          </a:solidFill>
          <a:latin typeface="+mn-lt"/>
          <a:ea typeface="+mn-ea"/>
          <a:cs typeface="+mn-cs"/>
        </a:defRPr>
      </a:lvl5pPr>
      <a:lvl6pPr marL="1260043" algn="l" defTabSz="504017" rtl="0" eaLnBrk="1" latinLnBrk="0" hangingPunct="1">
        <a:defRPr sz="992" kern="1200">
          <a:solidFill>
            <a:schemeClr val="tx1"/>
          </a:solidFill>
          <a:latin typeface="+mn-lt"/>
          <a:ea typeface="+mn-ea"/>
          <a:cs typeface="+mn-cs"/>
        </a:defRPr>
      </a:lvl6pPr>
      <a:lvl7pPr marL="1512052" algn="l" defTabSz="504017" rtl="0" eaLnBrk="1" latinLnBrk="0" hangingPunct="1">
        <a:defRPr sz="992" kern="1200">
          <a:solidFill>
            <a:schemeClr val="tx1"/>
          </a:solidFill>
          <a:latin typeface="+mn-lt"/>
          <a:ea typeface="+mn-ea"/>
          <a:cs typeface="+mn-cs"/>
        </a:defRPr>
      </a:lvl7pPr>
      <a:lvl8pPr marL="1764060" algn="l" defTabSz="504017" rtl="0" eaLnBrk="1" latinLnBrk="0" hangingPunct="1">
        <a:defRPr sz="992" kern="1200">
          <a:solidFill>
            <a:schemeClr val="tx1"/>
          </a:solidFill>
          <a:latin typeface="+mn-lt"/>
          <a:ea typeface="+mn-ea"/>
          <a:cs typeface="+mn-cs"/>
        </a:defRPr>
      </a:lvl8pPr>
      <a:lvl9pPr marL="2016069" algn="l" defTabSz="504017" rtl="0" eaLnBrk="1" latinLnBrk="0" hangingPunct="1">
        <a:defRPr sz="99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s://pixabay.com/nl/vraagteken-vraag-icon-blauw-ronde-310100/"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123test.com/es/test-de-personalidad/"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9C5482-984A-F54F-998B-66E3881CD44D}"/>
              </a:ext>
            </a:extLst>
          </p:cNvPr>
          <p:cNvSpPr>
            <a:spLocks noGrp="1"/>
          </p:cNvSpPr>
          <p:nvPr>
            <p:ph type="ctrTitle" idx="4294967295"/>
          </p:nvPr>
        </p:nvSpPr>
        <p:spPr>
          <a:xfrm>
            <a:off x="-19299" y="4701310"/>
            <a:ext cx="5078910" cy="1812951"/>
          </a:xfrm>
        </p:spPr>
        <p:txBody>
          <a:bodyPr>
            <a:noAutofit/>
          </a:bodyPr>
          <a:lstStyle/>
          <a:p>
            <a:pPr algn="ctr"/>
            <a:r>
              <a:rPr lang="es-E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Ventas y negociación para el asesor inmobiliario</a:t>
            </a:r>
            <a:br>
              <a:rPr lang="es-MX" sz="2400" dirty="0">
                <a:effectLst/>
                <a:latin typeface="Calibri" panose="020F0502020204030204" pitchFamily="34" charset="0"/>
                <a:ea typeface="Calibri" panose="020F0502020204030204" pitchFamily="34" charset="0"/>
                <a:cs typeface="Times New Roman" panose="02020603050405020304" pitchFamily="18" charset="0"/>
              </a:rPr>
            </a:br>
            <a:br>
              <a:rPr lang="es-MX" sz="2800" b="1" dirty="0">
                <a:solidFill>
                  <a:schemeClr val="bg1"/>
                </a:solidFill>
                <a:latin typeface="Indivisa Text Sans" pitchFamily="2" charset="77"/>
              </a:rPr>
            </a:br>
            <a:r>
              <a:rPr lang="es-MX" sz="1600" b="1" i="1" dirty="0">
                <a:solidFill>
                  <a:schemeClr val="bg1"/>
                </a:solidFill>
                <a:latin typeface="Indivisa Text Sans" pitchFamily="2" charset="77"/>
              </a:rPr>
              <a:t>MODALIDAD  HIBRIDA</a:t>
            </a:r>
            <a:endParaRPr lang="es-MX" sz="1600" i="1" dirty="0">
              <a:solidFill>
                <a:schemeClr val="bg1"/>
              </a:solidFill>
              <a:latin typeface="Indivisa Text Sans" pitchFamily="2" charset="77"/>
            </a:endParaRPr>
          </a:p>
        </p:txBody>
      </p:sp>
      <p:pic>
        <p:nvPicPr>
          <p:cNvPr id="10" name="Imagen 9" descr="Mano de una persona con un micrófono en la mano&#10;&#10;Descripción generada automáticamente con confianza media">
            <a:extLst>
              <a:ext uri="{FF2B5EF4-FFF2-40B4-BE49-F238E27FC236}">
                <a16:creationId xmlns:a16="http://schemas.microsoft.com/office/drawing/2014/main" id="{B3EF7473-F989-8E30-5936-87B4E7D52112}"/>
              </a:ext>
            </a:extLst>
          </p:cNvPr>
          <p:cNvPicPr>
            <a:picLocks noChangeAspect="1"/>
          </p:cNvPicPr>
          <p:nvPr/>
        </p:nvPicPr>
        <p:blipFill>
          <a:blip r:embed="rId3"/>
          <a:stretch>
            <a:fillRect/>
          </a:stretch>
        </p:blipFill>
        <p:spPr>
          <a:xfrm>
            <a:off x="-19299" y="1401313"/>
            <a:ext cx="5078909" cy="3384617"/>
          </a:xfrm>
          <a:prstGeom prst="rect">
            <a:avLst/>
          </a:prstGeom>
        </p:spPr>
      </p:pic>
    </p:spTree>
    <p:extLst>
      <p:ext uri="{BB962C8B-B14F-4D97-AF65-F5344CB8AC3E}">
        <p14:creationId xmlns:p14="http://schemas.microsoft.com/office/powerpoint/2010/main" val="506018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BAA03157-CADA-481D-AEFD-796A46962A8C}"/>
              </a:ext>
            </a:extLst>
          </p:cNvPr>
          <p:cNvSpPr txBox="1"/>
          <p:nvPr/>
        </p:nvSpPr>
        <p:spPr>
          <a:xfrm>
            <a:off x="1106725" y="320962"/>
            <a:ext cx="3396354" cy="276999"/>
          </a:xfrm>
          <a:prstGeom prst="rect">
            <a:avLst/>
          </a:prstGeom>
          <a:noFill/>
        </p:spPr>
        <p:txBody>
          <a:bodyPr wrap="square">
            <a:spAutoFit/>
          </a:bodyPr>
          <a:lstStyle/>
          <a:p>
            <a:pPr marL="0" indent="0" algn="ctr">
              <a:buNone/>
            </a:pPr>
            <a:r>
              <a:rPr lang="es-MX" sz="1200" b="1" dirty="0">
                <a:solidFill>
                  <a:schemeClr val="tx1">
                    <a:lumMod val="75000"/>
                    <a:lumOff val="25000"/>
                  </a:schemeClr>
                </a:solidFill>
                <a:latin typeface="Indivisa Text Sans" pitchFamily="2" charset="77"/>
              </a:rPr>
              <a:t>CONTENIDO TEMÁTICO DETALLADO: </a:t>
            </a:r>
          </a:p>
        </p:txBody>
      </p:sp>
      <p:sp>
        <p:nvSpPr>
          <p:cNvPr id="9" name="CuadroTexto 8">
            <a:extLst>
              <a:ext uri="{FF2B5EF4-FFF2-40B4-BE49-F238E27FC236}">
                <a16:creationId xmlns:a16="http://schemas.microsoft.com/office/drawing/2014/main" id="{539DF68E-5EAF-48E8-9E7C-E03CBDD63DBF}"/>
              </a:ext>
            </a:extLst>
          </p:cNvPr>
          <p:cNvSpPr txBox="1"/>
          <p:nvPr/>
        </p:nvSpPr>
        <p:spPr>
          <a:xfrm>
            <a:off x="900475" y="950337"/>
            <a:ext cx="4075346" cy="5262979"/>
          </a:xfrm>
          <a:prstGeom prst="rect">
            <a:avLst/>
          </a:prstGeom>
          <a:noFill/>
        </p:spPr>
        <p:txBody>
          <a:bodyPr wrap="square">
            <a:spAutoFit/>
          </a:bodyPr>
          <a:lstStyle/>
          <a:p>
            <a:pPr algn="just"/>
            <a:r>
              <a:rPr lang="es-ES" sz="1200" b="1" dirty="0">
                <a:solidFill>
                  <a:srgbClr val="404040"/>
                </a:solidFill>
                <a:latin typeface="Indivisa Text Sans"/>
              </a:rPr>
              <a:t>5 tipos de técnica para realizar preguntas en ventas</a:t>
            </a:r>
          </a:p>
          <a:p>
            <a:pPr marL="228600" indent="-228600" algn="just">
              <a:buFont typeface="+mj-lt"/>
              <a:buAutoNum type="arabicPeriod"/>
            </a:pPr>
            <a:endParaRPr lang="es-ES" sz="1200" b="1" dirty="0">
              <a:solidFill>
                <a:srgbClr val="404040"/>
              </a:solidFill>
              <a:latin typeface="Indivisa Text Sans"/>
            </a:endParaRPr>
          </a:p>
          <a:p>
            <a:pPr marL="228600" indent="-228600" algn="just">
              <a:buFont typeface="+mj-lt"/>
              <a:buAutoNum type="arabicPeriod"/>
            </a:pPr>
            <a:r>
              <a:rPr lang="es-ES" sz="1200" dirty="0">
                <a:solidFill>
                  <a:srgbClr val="404040"/>
                </a:solidFill>
                <a:latin typeface="Indivisa Text Sans"/>
              </a:rPr>
              <a:t>Una pregunta que anima a tu cliente a empezar a hablar</a:t>
            </a:r>
          </a:p>
          <a:p>
            <a:pPr marL="228600" indent="-228600" algn="just">
              <a:buFont typeface="+mj-lt"/>
              <a:buAutoNum type="arabicPeriod"/>
            </a:pPr>
            <a:endParaRPr lang="es-ES" sz="1200" dirty="0">
              <a:solidFill>
                <a:srgbClr val="404040"/>
              </a:solidFill>
              <a:latin typeface="Indivisa Text Sans"/>
            </a:endParaRPr>
          </a:p>
          <a:p>
            <a:pPr marL="685800" lvl="1" indent="-228600" algn="just">
              <a:buFont typeface="Arial" panose="020B0604020202020204" pitchFamily="34" charset="0"/>
              <a:buChar char="•"/>
            </a:pPr>
            <a:r>
              <a:rPr lang="es-ES" sz="1200" dirty="0">
                <a:solidFill>
                  <a:srgbClr val="404040"/>
                </a:solidFill>
                <a:latin typeface="Indivisa Text Sans"/>
              </a:rPr>
              <a:t>¿Qué les motivo a venir el día de hoy?</a:t>
            </a:r>
          </a:p>
          <a:p>
            <a:pPr marL="685800" lvl="1" indent="-228600" algn="just">
              <a:buFont typeface="Arial" panose="020B0604020202020204" pitchFamily="34" charset="0"/>
              <a:buChar char="•"/>
            </a:pPr>
            <a:r>
              <a:rPr lang="es-ES" sz="1200" dirty="0">
                <a:solidFill>
                  <a:srgbClr val="404040"/>
                </a:solidFill>
                <a:latin typeface="Indivisa Text Sans"/>
              </a:rPr>
              <a:t>¿Qué es lo que mas le interesa en una propiedad?</a:t>
            </a:r>
          </a:p>
          <a:p>
            <a:pPr marL="228600" indent="-228600" algn="just">
              <a:buFont typeface="+mj-lt"/>
              <a:buAutoNum type="arabicPeriod"/>
            </a:pPr>
            <a:endParaRPr lang="es-ES" sz="1200" dirty="0">
              <a:solidFill>
                <a:srgbClr val="404040"/>
              </a:solidFill>
              <a:latin typeface="Indivisa Text Sans"/>
            </a:endParaRPr>
          </a:p>
          <a:p>
            <a:pPr marL="228600" indent="-228600" algn="just">
              <a:buFont typeface="+mj-lt"/>
              <a:buAutoNum type="arabicPeriod"/>
            </a:pPr>
            <a:r>
              <a:rPr lang="es-ES" sz="1200" dirty="0">
                <a:solidFill>
                  <a:srgbClr val="404040"/>
                </a:solidFill>
                <a:latin typeface="Indivisa Text Sans"/>
              </a:rPr>
              <a:t>Preguntas abiertas para fomentar más detalles y dirección</a:t>
            </a:r>
          </a:p>
          <a:p>
            <a:pPr marL="228600" indent="-228600" algn="just">
              <a:buFont typeface="+mj-lt"/>
              <a:buAutoNum type="arabicPeriod"/>
            </a:pPr>
            <a:endParaRPr lang="es-ES" sz="1200" dirty="0">
              <a:solidFill>
                <a:srgbClr val="404040"/>
              </a:solidFill>
              <a:latin typeface="Indivisa Text Sans"/>
            </a:endParaRPr>
          </a:p>
          <a:p>
            <a:pPr marL="685800" lvl="1" indent="-228600" algn="just">
              <a:buFont typeface="Arial" panose="020B0604020202020204" pitchFamily="34" charset="0"/>
              <a:buChar char="•"/>
            </a:pPr>
            <a:r>
              <a:rPr lang="es-ES" sz="1200" dirty="0">
                <a:solidFill>
                  <a:srgbClr val="404040"/>
                </a:solidFill>
                <a:latin typeface="Indivisa Text Sans"/>
              </a:rPr>
              <a:t>¿Qué es lo primero en su lista de deseos?</a:t>
            </a:r>
          </a:p>
          <a:p>
            <a:pPr marL="685800" lvl="1" indent="-228600" algn="just">
              <a:buFont typeface="Arial" panose="020B0604020202020204" pitchFamily="34" charset="0"/>
              <a:buChar char="•"/>
            </a:pPr>
            <a:r>
              <a:rPr lang="es-ES" sz="1200" dirty="0">
                <a:solidFill>
                  <a:srgbClr val="404040"/>
                </a:solidFill>
                <a:latin typeface="Indivisa Text Sans"/>
              </a:rPr>
              <a:t>¿Cómo sería su propiedad perfecta?</a:t>
            </a:r>
          </a:p>
          <a:p>
            <a:pPr marL="685800" lvl="1" indent="-228600" algn="just">
              <a:buFont typeface="Arial" panose="020B0604020202020204" pitchFamily="34" charset="0"/>
              <a:buChar char="•"/>
            </a:pPr>
            <a:r>
              <a:rPr lang="es-ES" sz="1200" dirty="0">
                <a:solidFill>
                  <a:srgbClr val="404040"/>
                </a:solidFill>
                <a:latin typeface="Indivisa Text Sans"/>
              </a:rPr>
              <a:t>¿Qué necesitaría para cumplir su deseo?</a:t>
            </a:r>
          </a:p>
          <a:p>
            <a:pPr marL="228600" indent="-228600" algn="just">
              <a:buFont typeface="+mj-lt"/>
              <a:buAutoNum type="arabicPeriod"/>
            </a:pPr>
            <a:endParaRPr lang="es-ES" sz="1200" dirty="0">
              <a:solidFill>
                <a:srgbClr val="404040"/>
              </a:solidFill>
              <a:latin typeface="Indivisa Text Sans"/>
            </a:endParaRPr>
          </a:p>
          <a:p>
            <a:pPr marL="228600" indent="-228600" algn="just">
              <a:buFont typeface="+mj-lt"/>
              <a:buAutoNum type="arabicPeriod"/>
            </a:pPr>
            <a:r>
              <a:rPr lang="es-ES" sz="1200" dirty="0">
                <a:solidFill>
                  <a:srgbClr val="404040"/>
                </a:solidFill>
                <a:latin typeface="Indivisa Text Sans"/>
              </a:rPr>
              <a:t>Preguntas abiertas específicas para acotar la información</a:t>
            </a:r>
          </a:p>
          <a:p>
            <a:pPr marL="228600" indent="-228600" algn="just">
              <a:buFont typeface="+mj-lt"/>
              <a:buAutoNum type="arabicPeriod"/>
            </a:pPr>
            <a:endParaRPr lang="es-ES" sz="1200" dirty="0">
              <a:solidFill>
                <a:srgbClr val="404040"/>
              </a:solidFill>
              <a:latin typeface="Indivisa Text Sans"/>
            </a:endParaRPr>
          </a:p>
          <a:p>
            <a:pPr marL="685800" lvl="1" indent="-228600" algn="just">
              <a:buFont typeface="Arial" panose="020B0604020202020204" pitchFamily="34" charset="0"/>
              <a:buChar char="•"/>
            </a:pPr>
            <a:r>
              <a:rPr lang="es-ES" sz="1200" dirty="0">
                <a:solidFill>
                  <a:srgbClr val="404040"/>
                </a:solidFill>
                <a:latin typeface="Indivisa Text Sans"/>
              </a:rPr>
              <a:t>¿Si usted pudiera eliminar 1 de las 3 propiedades que le mostré, cual seria?</a:t>
            </a:r>
          </a:p>
          <a:p>
            <a:pPr marL="228600" indent="-228600" algn="just">
              <a:buFont typeface="+mj-lt"/>
              <a:buAutoNum type="arabicPeriod"/>
            </a:pPr>
            <a:endParaRPr lang="es-ES" sz="1200" dirty="0">
              <a:solidFill>
                <a:srgbClr val="404040"/>
              </a:solidFill>
              <a:latin typeface="Indivisa Text Sans"/>
            </a:endParaRPr>
          </a:p>
          <a:p>
            <a:pPr marL="228600" indent="-228600" algn="just">
              <a:buFont typeface="+mj-lt"/>
              <a:buAutoNum type="arabicPeriod"/>
            </a:pPr>
            <a:r>
              <a:rPr lang="es-ES" sz="1200" dirty="0">
                <a:solidFill>
                  <a:srgbClr val="404040"/>
                </a:solidFill>
                <a:latin typeface="Indivisa Text Sans"/>
              </a:rPr>
              <a:t>Preguntas alternativas para detalles</a:t>
            </a:r>
          </a:p>
          <a:p>
            <a:pPr marL="228600" indent="-228600" algn="just">
              <a:buFont typeface="+mj-lt"/>
              <a:buAutoNum type="arabicPeriod"/>
            </a:pPr>
            <a:endParaRPr lang="es-ES" sz="1200" dirty="0">
              <a:solidFill>
                <a:srgbClr val="404040"/>
              </a:solidFill>
              <a:latin typeface="Indivisa Text Sans"/>
            </a:endParaRPr>
          </a:p>
          <a:p>
            <a:pPr marL="685800" lvl="1" indent="-228600" algn="just">
              <a:buFont typeface="Arial" panose="020B0604020202020204" pitchFamily="34" charset="0"/>
              <a:buChar char="•"/>
            </a:pPr>
            <a:r>
              <a:rPr lang="es-ES" sz="1200" dirty="0">
                <a:solidFill>
                  <a:srgbClr val="404040"/>
                </a:solidFill>
                <a:latin typeface="Indivisa Text Sans"/>
              </a:rPr>
              <a:t>¿Necesitaría revisar los detalles técnicos de la propiedad o los términos de financiamiento?</a:t>
            </a:r>
          </a:p>
          <a:p>
            <a:pPr marL="228600" indent="-228600" algn="just">
              <a:buFont typeface="+mj-lt"/>
              <a:buAutoNum type="arabicPeriod"/>
            </a:pPr>
            <a:endParaRPr lang="es-ES" sz="1200" dirty="0">
              <a:solidFill>
                <a:srgbClr val="404040"/>
              </a:solidFill>
              <a:latin typeface="Indivisa Text Sans"/>
            </a:endParaRPr>
          </a:p>
          <a:p>
            <a:pPr marL="228600" indent="-228600" algn="just">
              <a:buFont typeface="+mj-lt"/>
              <a:buAutoNum type="arabicPeriod"/>
            </a:pPr>
            <a:r>
              <a:rPr lang="es-ES" sz="1200" dirty="0">
                <a:solidFill>
                  <a:srgbClr val="404040"/>
                </a:solidFill>
                <a:latin typeface="Indivisa Text Sans"/>
              </a:rPr>
              <a:t>Preguntas cerradas para confirmar necesidades.</a:t>
            </a:r>
            <a:endParaRPr lang="es-MX" sz="1200" dirty="0">
              <a:solidFill>
                <a:srgbClr val="404040"/>
              </a:solidFill>
              <a:latin typeface="Indivisa Text Sans"/>
            </a:endParaRPr>
          </a:p>
          <a:p>
            <a:pPr algn="just"/>
            <a:endParaRPr lang="es-MX" sz="1200" b="1" dirty="0">
              <a:solidFill>
                <a:srgbClr val="404040"/>
              </a:solidFill>
              <a:latin typeface="Indivisa Text Sans"/>
            </a:endParaRPr>
          </a:p>
          <a:p>
            <a:pPr marL="628650" lvl="1" indent="-171450" algn="just">
              <a:buFont typeface="Arial" panose="020B0604020202020204" pitchFamily="34" charset="0"/>
              <a:buChar char="•"/>
            </a:pPr>
            <a:r>
              <a:rPr lang="es-ES" sz="1200" dirty="0">
                <a:solidFill>
                  <a:srgbClr val="404040"/>
                </a:solidFill>
                <a:latin typeface="Indivisa Text Sans"/>
              </a:rPr>
              <a:t>¿La propiedad desea utilizarla como inversión o para habitarla?</a:t>
            </a:r>
          </a:p>
          <a:p>
            <a:pPr algn="just"/>
            <a:endParaRPr lang="es-MX" sz="1200" b="1" dirty="0">
              <a:solidFill>
                <a:srgbClr val="404040"/>
              </a:solidFill>
              <a:latin typeface="Indivisa Text Sans"/>
            </a:endParaRPr>
          </a:p>
        </p:txBody>
      </p:sp>
      <p:cxnSp>
        <p:nvCxnSpPr>
          <p:cNvPr id="11" name="Conector recto 10">
            <a:extLst>
              <a:ext uri="{FF2B5EF4-FFF2-40B4-BE49-F238E27FC236}">
                <a16:creationId xmlns:a16="http://schemas.microsoft.com/office/drawing/2014/main" id="{2C5F7C94-8E67-48B8-A1BB-762C0F457E61}"/>
              </a:ext>
            </a:extLst>
          </p:cNvPr>
          <p:cNvCxnSpPr>
            <a:cxnSpLocks/>
          </p:cNvCxnSpPr>
          <p:nvPr/>
        </p:nvCxnSpPr>
        <p:spPr>
          <a:xfrm>
            <a:off x="1152055" y="821330"/>
            <a:ext cx="3503992" cy="0"/>
          </a:xfrm>
          <a:prstGeom prst="line">
            <a:avLst/>
          </a:prstGeom>
          <a:ln w="28575">
            <a:solidFill>
              <a:srgbClr val="9A1A2C"/>
            </a:solidFill>
          </a:ln>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F74E5279-6201-4E44-9EA4-0CBAC3295794}"/>
              </a:ext>
            </a:extLst>
          </p:cNvPr>
          <p:cNvSpPr txBox="1"/>
          <p:nvPr/>
        </p:nvSpPr>
        <p:spPr>
          <a:xfrm rot="16200000">
            <a:off x="-2628103" y="3167704"/>
            <a:ext cx="6159869" cy="400110"/>
          </a:xfrm>
          <a:prstGeom prst="rect">
            <a:avLst/>
          </a:prstGeom>
          <a:noFill/>
        </p:spPr>
        <p:txBody>
          <a:bodyPr wrap="square">
            <a:spAutoFit/>
          </a:bodyPr>
          <a:lstStyle/>
          <a:p>
            <a:pPr algn="ctr"/>
            <a:r>
              <a:rPr lang="es-E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Ventas y negociación para el asesor inmobiliario</a:t>
            </a:r>
          </a:p>
        </p:txBody>
      </p:sp>
    </p:spTree>
    <p:extLst>
      <p:ext uri="{BB962C8B-B14F-4D97-AF65-F5344CB8AC3E}">
        <p14:creationId xmlns:p14="http://schemas.microsoft.com/office/powerpoint/2010/main" val="803352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BAA03157-CADA-481D-AEFD-796A46962A8C}"/>
              </a:ext>
            </a:extLst>
          </p:cNvPr>
          <p:cNvSpPr txBox="1"/>
          <p:nvPr/>
        </p:nvSpPr>
        <p:spPr>
          <a:xfrm>
            <a:off x="1106725" y="320962"/>
            <a:ext cx="3396354" cy="276999"/>
          </a:xfrm>
          <a:prstGeom prst="rect">
            <a:avLst/>
          </a:prstGeom>
          <a:noFill/>
        </p:spPr>
        <p:txBody>
          <a:bodyPr wrap="square">
            <a:spAutoFit/>
          </a:bodyPr>
          <a:lstStyle/>
          <a:p>
            <a:pPr marL="0" indent="0" algn="ctr">
              <a:buNone/>
            </a:pPr>
            <a:r>
              <a:rPr lang="es-MX" sz="1200" b="1" dirty="0">
                <a:solidFill>
                  <a:schemeClr val="tx1">
                    <a:lumMod val="75000"/>
                    <a:lumOff val="25000"/>
                  </a:schemeClr>
                </a:solidFill>
                <a:latin typeface="Indivisa Text Sans" pitchFamily="2" charset="77"/>
              </a:rPr>
              <a:t>CONTENIDO TEMÁTICO DETALLADO: </a:t>
            </a:r>
          </a:p>
        </p:txBody>
      </p:sp>
      <p:sp>
        <p:nvSpPr>
          <p:cNvPr id="9" name="CuadroTexto 8">
            <a:extLst>
              <a:ext uri="{FF2B5EF4-FFF2-40B4-BE49-F238E27FC236}">
                <a16:creationId xmlns:a16="http://schemas.microsoft.com/office/drawing/2014/main" id="{539DF68E-5EAF-48E8-9E7C-E03CBDD63DBF}"/>
              </a:ext>
            </a:extLst>
          </p:cNvPr>
          <p:cNvSpPr txBox="1"/>
          <p:nvPr/>
        </p:nvSpPr>
        <p:spPr>
          <a:xfrm>
            <a:off x="975072" y="950337"/>
            <a:ext cx="4014674" cy="5262979"/>
          </a:xfrm>
          <a:prstGeom prst="rect">
            <a:avLst/>
          </a:prstGeom>
          <a:noFill/>
        </p:spPr>
        <p:txBody>
          <a:bodyPr wrap="square">
            <a:spAutoFit/>
          </a:bodyPr>
          <a:lstStyle/>
          <a:p>
            <a:pPr algn="just"/>
            <a:r>
              <a:rPr lang="es-MX" sz="1200" b="1" dirty="0">
                <a:solidFill>
                  <a:srgbClr val="404040"/>
                </a:solidFill>
                <a:latin typeface="Indivisa Text Sans"/>
              </a:rPr>
              <a:t>Módulo V – DECISIÓN  y OBJECION</a:t>
            </a:r>
          </a:p>
          <a:p>
            <a:pPr algn="just"/>
            <a:endParaRPr lang="es-ES" sz="1200" b="1" dirty="0">
              <a:solidFill>
                <a:srgbClr val="404040"/>
              </a:solidFill>
              <a:latin typeface="Indivisa Text Sans"/>
            </a:endParaRPr>
          </a:p>
          <a:p>
            <a:pPr algn="just"/>
            <a:r>
              <a:rPr lang="es-ES" sz="1200" b="1" dirty="0">
                <a:solidFill>
                  <a:srgbClr val="404040"/>
                </a:solidFill>
                <a:latin typeface="Indivisa Text Sans"/>
              </a:rPr>
              <a:t>Lógica y emociones en la toma de decisiones …</a:t>
            </a:r>
          </a:p>
          <a:p>
            <a:pPr marL="171450" indent="-171450" algn="just">
              <a:buFont typeface="Arial" panose="020B0604020202020204" pitchFamily="34" charset="0"/>
              <a:buChar char="•"/>
            </a:pPr>
            <a:r>
              <a:rPr lang="es-ES" sz="1200" b="1" dirty="0">
                <a:solidFill>
                  <a:srgbClr val="404040"/>
                </a:solidFill>
                <a:latin typeface="Indivisa Text Sans"/>
              </a:rPr>
              <a:t>La lógica </a:t>
            </a:r>
            <a:r>
              <a:rPr lang="es-ES" sz="1200" dirty="0">
                <a:solidFill>
                  <a:srgbClr val="404040"/>
                </a:solidFill>
                <a:latin typeface="Indivisa Text Sans"/>
              </a:rPr>
              <a:t>es, por defecto, un método de toma de decisiones sólida y racional para encontrar la mejor conclusión. </a:t>
            </a:r>
          </a:p>
          <a:p>
            <a:pPr marL="171450" indent="-171450" algn="just">
              <a:buFont typeface="Arial" panose="020B0604020202020204" pitchFamily="34" charset="0"/>
              <a:buChar char="•"/>
            </a:pPr>
            <a:r>
              <a:rPr lang="es-ES" sz="1200" b="1" dirty="0">
                <a:solidFill>
                  <a:srgbClr val="404040"/>
                </a:solidFill>
                <a:latin typeface="Indivisa Text Sans"/>
              </a:rPr>
              <a:t>Las emociones</a:t>
            </a:r>
            <a:r>
              <a:rPr lang="es-ES" sz="1200" dirty="0">
                <a:solidFill>
                  <a:srgbClr val="404040"/>
                </a:solidFill>
                <a:latin typeface="Indivisa Text Sans"/>
              </a:rPr>
              <a:t>, por otro lado, son verdaderos sentimientos. Si la lógica es el cerebro, la emoción es el corazón, y el corazón es donde está la felicidad.</a:t>
            </a:r>
          </a:p>
          <a:p>
            <a:pPr marL="171450" indent="-171450" algn="just">
              <a:buFont typeface="Arial" panose="020B0604020202020204" pitchFamily="34" charset="0"/>
              <a:buChar char="•"/>
            </a:pPr>
            <a:endParaRPr lang="es-ES" sz="1200" dirty="0">
              <a:solidFill>
                <a:srgbClr val="404040"/>
              </a:solidFill>
              <a:latin typeface="Indivisa Text Sans"/>
            </a:endParaRPr>
          </a:p>
          <a:p>
            <a:pPr algn="just"/>
            <a:r>
              <a:rPr lang="es-ES" sz="1200" dirty="0">
                <a:solidFill>
                  <a:srgbClr val="404040"/>
                </a:solidFill>
                <a:latin typeface="Indivisa Text Sans"/>
              </a:rPr>
              <a:t>Mientras que la lógica es el lenguaje de la mente consciente, la emoción es el lenguaje de la mente inconsciente.</a:t>
            </a:r>
          </a:p>
          <a:p>
            <a:pPr algn="just"/>
            <a:endParaRPr lang="es-ES" sz="1200" dirty="0">
              <a:solidFill>
                <a:srgbClr val="404040"/>
              </a:solidFill>
              <a:latin typeface="Indivisa Text Sans"/>
            </a:endParaRPr>
          </a:p>
          <a:p>
            <a:pPr algn="just"/>
            <a:r>
              <a:rPr lang="es-ES" sz="1200" b="1" dirty="0">
                <a:solidFill>
                  <a:srgbClr val="404040"/>
                </a:solidFill>
                <a:latin typeface="Indivisa Text Sans"/>
              </a:rPr>
              <a:t>Nunca estés directamente en desacuerdo con tu cliente </a:t>
            </a:r>
            <a:r>
              <a:rPr lang="es-ES" sz="1200" dirty="0">
                <a:solidFill>
                  <a:srgbClr val="404040"/>
                </a:solidFill>
                <a:latin typeface="Indivisa Text Sans"/>
              </a:rPr>
              <a:t>…</a:t>
            </a:r>
          </a:p>
          <a:p>
            <a:pPr algn="just"/>
            <a:r>
              <a:rPr lang="es-ES" sz="1200" dirty="0">
                <a:solidFill>
                  <a:srgbClr val="404040"/>
                </a:solidFill>
                <a:latin typeface="Indivisa Text Sans"/>
              </a:rPr>
              <a:t>Las personas desafiarán tus propuestas, tus conceptos y servicio, creencias, etc., pero nunca debes decirles directamente que están equivocados. </a:t>
            </a:r>
          </a:p>
          <a:p>
            <a:pPr algn="just"/>
            <a:endParaRPr lang="es-ES" sz="1200" dirty="0">
              <a:solidFill>
                <a:srgbClr val="404040"/>
              </a:solidFill>
              <a:latin typeface="Indivisa Text Sans"/>
            </a:endParaRPr>
          </a:p>
          <a:p>
            <a:pPr algn="just"/>
            <a:r>
              <a:rPr lang="es-ES" sz="1200" dirty="0">
                <a:solidFill>
                  <a:srgbClr val="404040"/>
                </a:solidFill>
                <a:latin typeface="Indivisa Text Sans"/>
              </a:rPr>
              <a:t>Aquí hay algunas frases para usar cuando tu cliente te presente una objeción:</a:t>
            </a:r>
          </a:p>
          <a:p>
            <a:pPr algn="just"/>
            <a:endParaRPr lang="es-ES" sz="1200" dirty="0">
              <a:solidFill>
                <a:srgbClr val="404040"/>
              </a:solidFill>
              <a:latin typeface="Indivisa Text Sans"/>
            </a:endParaRPr>
          </a:p>
          <a:p>
            <a:pPr algn="just"/>
            <a:r>
              <a:rPr lang="es-ES" sz="1200" dirty="0">
                <a:solidFill>
                  <a:srgbClr val="404040"/>
                </a:solidFill>
                <a:latin typeface="Indivisa Text Sans"/>
              </a:rPr>
              <a:t>• Esa es una preocupación válida, podemos revisarla a detalle</a:t>
            </a:r>
          </a:p>
          <a:p>
            <a:pPr algn="just"/>
            <a:endParaRPr lang="es-ES" sz="1200" dirty="0">
              <a:solidFill>
                <a:srgbClr val="404040"/>
              </a:solidFill>
              <a:latin typeface="Indivisa Text Sans"/>
            </a:endParaRPr>
          </a:p>
          <a:p>
            <a:pPr algn="just"/>
            <a:r>
              <a:rPr lang="es-ES" sz="1200" dirty="0">
                <a:solidFill>
                  <a:srgbClr val="404040"/>
                </a:solidFill>
                <a:latin typeface="Indivisa Text Sans"/>
              </a:rPr>
              <a:t>• Estoy de acuerdo con usted, siempre hay puntos de vista validos</a:t>
            </a:r>
          </a:p>
          <a:p>
            <a:pPr algn="just"/>
            <a:endParaRPr lang="es-ES" sz="1200" dirty="0">
              <a:solidFill>
                <a:srgbClr val="404040"/>
              </a:solidFill>
              <a:latin typeface="Indivisa Text Sans"/>
            </a:endParaRPr>
          </a:p>
          <a:p>
            <a:pPr algn="just"/>
            <a:r>
              <a:rPr lang="es-ES" sz="1200" dirty="0">
                <a:solidFill>
                  <a:srgbClr val="404040"/>
                </a:solidFill>
                <a:latin typeface="Indivisa Text Sans"/>
              </a:rPr>
              <a:t>• Puedo apreciar lo que me comenta, le parece bien si tomo nota para valorarlo mas adelante</a:t>
            </a:r>
          </a:p>
        </p:txBody>
      </p:sp>
      <p:cxnSp>
        <p:nvCxnSpPr>
          <p:cNvPr id="11" name="Conector recto 10">
            <a:extLst>
              <a:ext uri="{FF2B5EF4-FFF2-40B4-BE49-F238E27FC236}">
                <a16:creationId xmlns:a16="http://schemas.microsoft.com/office/drawing/2014/main" id="{2C5F7C94-8E67-48B8-A1BB-762C0F457E61}"/>
              </a:ext>
            </a:extLst>
          </p:cNvPr>
          <p:cNvCxnSpPr>
            <a:cxnSpLocks/>
          </p:cNvCxnSpPr>
          <p:nvPr/>
        </p:nvCxnSpPr>
        <p:spPr>
          <a:xfrm>
            <a:off x="1152055" y="821330"/>
            <a:ext cx="3503992" cy="0"/>
          </a:xfrm>
          <a:prstGeom prst="line">
            <a:avLst/>
          </a:prstGeom>
          <a:ln w="28575">
            <a:solidFill>
              <a:srgbClr val="9A1A2C"/>
            </a:solidFill>
          </a:ln>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F74E5279-6201-4E44-9EA4-0CBAC3295794}"/>
              </a:ext>
            </a:extLst>
          </p:cNvPr>
          <p:cNvSpPr txBox="1"/>
          <p:nvPr/>
        </p:nvSpPr>
        <p:spPr>
          <a:xfrm rot="16200000">
            <a:off x="-2628103" y="3167704"/>
            <a:ext cx="6159869" cy="400110"/>
          </a:xfrm>
          <a:prstGeom prst="rect">
            <a:avLst/>
          </a:prstGeom>
          <a:noFill/>
        </p:spPr>
        <p:txBody>
          <a:bodyPr wrap="square">
            <a:spAutoFit/>
          </a:bodyPr>
          <a:lstStyle/>
          <a:p>
            <a:pPr algn="ctr"/>
            <a:r>
              <a:rPr lang="es-E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Ventas y negociación para el asesor inmobiliario</a:t>
            </a:r>
          </a:p>
        </p:txBody>
      </p:sp>
    </p:spTree>
    <p:extLst>
      <p:ext uri="{BB962C8B-B14F-4D97-AF65-F5344CB8AC3E}">
        <p14:creationId xmlns:p14="http://schemas.microsoft.com/office/powerpoint/2010/main" val="2501626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BAA03157-CADA-481D-AEFD-796A46962A8C}"/>
              </a:ext>
            </a:extLst>
          </p:cNvPr>
          <p:cNvSpPr txBox="1"/>
          <p:nvPr/>
        </p:nvSpPr>
        <p:spPr>
          <a:xfrm>
            <a:off x="1106725" y="320962"/>
            <a:ext cx="3396354" cy="276999"/>
          </a:xfrm>
          <a:prstGeom prst="rect">
            <a:avLst/>
          </a:prstGeom>
          <a:noFill/>
        </p:spPr>
        <p:txBody>
          <a:bodyPr wrap="square">
            <a:spAutoFit/>
          </a:bodyPr>
          <a:lstStyle/>
          <a:p>
            <a:pPr marL="0" indent="0" algn="ctr">
              <a:buNone/>
            </a:pPr>
            <a:r>
              <a:rPr lang="es-MX" sz="1200" b="1" dirty="0">
                <a:solidFill>
                  <a:schemeClr val="tx1">
                    <a:lumMod val="75000"/>
                    <a:lumOff val="25000"/>
                  </a:schemeClr>
                </a:solidFill>
                <a:latin typeface="Indivisa Text Sans" pitchFamily="2" charset="77"/>
              </a:rPr>
              <a:t>CONTENIDO TEMÁTICO DETALLADO: </a:t>
            </a:r>
          </a:p>
        </p:txBody>
      </p:sp>
      <p:sp>
        <p:nvSpPr>
          <p:cNvPr id="9" name="CuadroTexto 8">
            <a:extLst>
              <a:ext uri="{FF2B5EF4-FFF2-40B4-BE49-F238E27FC236}">
                <a16:creationId xmlns:a16="http://schemas.microsoft.com/office/drawing/2014/main" id="{539DF68E-5EAF-48E8-9E7C-E03CBDD63DBF}"/>
              </a:ext>
            </a:extLst>
          </p:cNvPr>
          <p:cNvSpPr txBox="1"/>
          <p:nvPr/>
        </p:nvSpPr>
        <p:spPr>
          <a:xfrm>
            <a:off x="975072" y="950337"/>
            <a:ext cx="4014674" cy="5355312"/>
          </a:xfrm>
          <a:prstGeom prst="rect">
            <a:avLst/>
          </a:prstGeom>
          <a:noFill/>
        </p:spPr>
        <p:txBody>
          <a:bodyPr wrap="square">
            <a:spAutoFit/>
          </a:bodyPr>
          <a:lstStyle/>
          <a:p>
            <a:pPr algn="just"/>
            <a:endParaRPr lang="es-ES" sz="1200" dirty="0">
              <a:solidFill>
                <a:srgbClr val="404040"/>
              </a:solidFill>
              <a:latin typeface="Indivisa Text Sans"/>
            </a:endParaRPr>
          </a:p>
          <a:p>
            <a:pPr algn="just"/>
            <a:r>
              <a:rPr lang="es-ES" sz="1200" b="1" dirty="0">
                <a:solidFill>
                  <a:srgbClr val="404040"/>
                </a:solidFill>
                <a:latin typeface="Indivisa Text Sans"/>
              </a:rPr>
              <a:t>CONDUCTOR &amp; ANALITICO (Lógica):</a:t>
            </a:r>
          </a:p>
          <a:p>
            <a:pPr algn="just"/>
            <a:endParaRPr lang="es-ES" sz="1200" dirty="0">
              <a:solidFill>
                <a:srgbClr val="404040"/>
              </a:solidFill>
              <a:latin typeface="Indivisa Text Sans"/>
            </a:endParaRPr>
          </a:p>
          <a:p>
            <a:pPr algn="just"/>
            <a:r>
              <a:rPr lang="es-ES" sz="1200" dirty="0">
                <a:solidFill>
                  <a:srgbClr val="404040"/>
                </a:solidFill>
                <a:latin typeface="Indivisa Text Sans"/>
              </a:rPr>
              <a:t>• Tienden a ejercer un alto autocontrol sobre sus manifestaciones emocionales y son muy sistemáticos, pero les resulta difícil estimular las emociones en otras personas.</a:t>
            </a:r>
          </a:p>
          <a:p>
            <a:pPr algn="just"/>
            <a:endParaRPr lang="es-ES" sz="1200" dirty="0">
              <a:solidFill>
                <a:srgbClr val="404040"/>
              </a:solidFill>
              <a:latin typeface="Indivisa Text Sans"/>
            </a:endParaRPr>
          </a:p>
          <a:p>
            <a:pPr algn="just"/>
            <a:endParaRPr lang="es-ES" sz="1200" dirty="0">
              <a:solidFill>
                <a:srgbClr val="404040"/>
              </a:solidFill>
              <a:latin typeface="Indivisa Text Sans"/>
            </a:endParaRPr>
          </a:p>
          <a:p>
            <a:pPr algn="just"/>
            <a:r>
              <a:rPr lang="es-ES" sz="1200" b="1" dirty="0">
                <a:solidFill>
                  <a:srgbClr val="404040"/>
                </a:solidFill>
                <a:latin typeface="Indivisa Text Sans"/>
              </a:rPr>
              <a:t>SOCIABLE &amp; EXPRESIVO (Emoción):</a:t>
            </a:r>
          </a:p>
          <a:p>
            <a:pPr algn="just"/>
            <a:endParaRPr lang="es-ES" sz="1200" dirty="0">
              <a:solidFill>
                <a:srgbClr val="404040"/>
              </a:solidFill>
              <a:latin typeface="Indivisa Text Sans"/>
            </a:endParaRPr>
          </a:p>
          <a:p>
            <a:pPr algn="just"/>
            <a:r>
              <a:rPr lang="es-ES" sz="1200" dirty="0">
                <a:solidFill>
                  <a:srgbClr val="404040"/>
                </a:solidFill>
                <a:latin typeface="Indivisa Text Sans"/>
              </a:rPr>
              <a:t>• Se encuentran en un nivel alto en el espectro de respuesta, son más expresivas emocionalmente, estimulan emociones. Pero, carecen de control sobre sus procesos y les cuesta trabajo la disciplina.</a:t>
            </a:r>
          </a:p>
          <a:p>
            <a:pPr algn="just"/>
            <a:endParaRPr lang="es-ES" sz="1200" dirty="0">
              <a:solidFill>
                <a:srgbClr val="404040"/>
              </a:solidFill>
              <a:latin typeface="Indivisa Text Sans"/>
            </a:endParaRPr>
          </a:p>
          <a:p>
            <a:pPr algn="just"/>
            <a:endParaRPr lang="es-ES" sz="1200" dirty="0">
              <a:solidFill>
                <a:srgbClr val="404040"/>
              </a:solidFill>
              <a:latin typeface="Indivisa Text Sans"/>
            </a:endParaRPr>
          </a:p>
          <a:p>
            <a:pPr algn="just"/>
            <a:r>
              <a:rPr lang="es-ES" sz="1200" dirty="0">
                <a:solidFill>
                  <a:srgbClr val="404040"/>
                </a:solidFill>
                <a:latin typeface="Indivisa Text Sans"/>
              </a:rPr>
              <a:t>RECOMENDACIÓN: Aprovecha mejor tus factores de CONDUCTOR (Rojo) &amp; EXPRESIVO (Amarillo) al utilizar</a:t>
            </a:r>
          </a:p>
          <a:p>
            <a:pPr algn="just"/>
            <a:r>
              <a:rPr lang="es-ES" sz="1200" dirty="0">
                <a:solidFill>
                  <a:srgbClr val="404040"/>
                </a:solidFill>
                <a:latin typeface="Indivisa Text Sans"/>
              </a:rPr>
              <a:t>los factores de ANALITICO (Azul) y SOCIABLE (Verde), para estimular áreas de oportunidad que favorezcan tu resultado con tus clientes. </a:t>
            </a:r>
          </a:p>
          <a:p>
            <a:pPr algn="just"/>
            <a:endParaRPr lang="es-ES" sz="1200" dirty="0">
              <a:solidFill>
                <a:srgbClr val="404040"/>
              </a:solidFill>
              <a:latin typeface="Indivisa Text Sans"/>
            </a:endParaRPr>
          </a:p>
          <a:p>
            <a:pPr algn="just"/>
            <a:r>
              <a:rPr lang="es-ES" sz="1200" dirty="0">
                <a:solidFill>
                  <a:srgbClr val="404040"/>
                </a:solidFill>
                <a:latin typeface="Indivisa Text Sans"/>
              </a:rPr>
              <a:t>El controlar tu personalidad te brinda mayor oportunidad de cerrar tu venta con tu cliente.</a:t>
            </a:r>
          </a:p>
          <a:p>
            <a:pPr algn="just"/>
            <a:endParaRPr lang="es-ES" sz="1200" b="1" dirty="0">
              <a:solidFill>
                <a:srgbClr val="404040"/>
              </a:solidFill>
              <a:latin typeface="Indivisa Text Sans"/>
            </a:endParaRPr>
          </a:p>
          <a:p>
            <a:pPr algn="just"/>
            <a:endParaRPr lang="es-ES" sz="1200" b="1" dirty="0">
              <a:solidFill>
                <a:srgbClr val="404040"/>
              </a:solidFill>
              <a:latin typeface="Indivisa Text Sans"/>
            </a:endParaRPr>
          </a:p>
          <a:p>
            <a:pPr algn="just"/>
            <a:endParaRPr lang="es-ES" sz="1200" b="1" dirty="0">
              <a:solidFill>
                <a:srgbClr val="404040"/>
              </a:solidFill>
              <a:latin typeface="Indivisa Text Sans"/>
            </a:endParaRPr>
          </a:p>
          <a:p>
            <a:pPr algn="just"/>
            <a:r>
              <a:rPr lang="es-ES" b="1" dirty="0">
                <a:solidFill>
                  <a:srgbClr val="404040"/>
                </a:solidFill>
                <a:latin typeface="Indivisa Text Sans"/>
              </a:rPr>
              <a:t>Gracias por tu atención!</a:t>
            </a:r>
            <a:endParaRPr lang="es-MX" b="1" dirty="0">
              <a:solidFill>
                <a:srgbClr val="404040"/>
              </a:solidFill>
              <a:latin typeface="Indivisa Text Sans"/>
            </a:endParaRPr>
          </a:p>
        </p:txBody>
      </p:sp>
      <p:cxnSp>
        <p:nvCxnSpPr>
          <p:cNvPr id="11" name="Conector recto 10">
            <a:extLst>
              <a:ext uri="{FF2B5EF4-FFF2-40B4-BE49-F238E27FC236}">
                <a16:creationId xmlns:a16="http://schemas.microsoft.com/office/drawing/2014/main" id="{2C5F7C94-8E67-48B8-A1BB-762C0F457E61}"/>
              </a:ext>
            </a:extLst>
          </p:cNvPr>
          <p:cNvCxnSpPr>
            <a:cxnSpLocks/>
          </p:cNvCxnSpPr>
          <p:nvPr/>
        </p:nvCxnSpPr>
        <p:spPr>
          <a:xfrm>
            <a:off x="1152055" y="821330"/>
            <a:ext cx="3503992" cy="0"/>
          </a:xfrm>
          <a:prstGeom prst="line">
            <a:avLst/>
          </a:prstGeom>
          <a:ln w="28575">
            <a:solidFill>
              <a:srgbClr val="9A1A2C"/>
            </a:solidFill>
          </a:ln>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F74E5279-6201-4E44-9EA4-0CBAC3295794}"/>
              </a:ext>
            </a:extLst>
          </p:cNvPr>
          <p:cNvSpPr txBox="1"/>
          <p:nvPr/>
        </p:nvSpPr>
        <p:spPr>
          <a:xfrm rot="16200000">
            <a:off x="-2628103" y="3167704"/>
            <a:ext cx="6159869" cy="400110"/>
          </a:xfrm>
          <a:prstGeom prst="rect">
            <a:avLst/>
          </a:prstGeom>
          <a:noFill/>
        </p:spPr>
        <p:txBody>
          <a:bodyPr wrap="square">
            <a:spAutoFit/>
          </a:bodyPr>
          <a:lstStyle/>
          <a:p>
            <a:pPr algn="ctr"/>
            <a:r>
              <a:rPr lang="es-E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Ventas y negociación para el asesor inmobiliario</a:t>
            </a:r>
          </a:p>
        </p:txBody>
      </p:sp>
    </p:spTree>
    <p:extLst>
      <p:ext uri="{BB962C8B-B14F-4D97-AF65-F5344CB8AC3E}">
        <p14:creationId xmlns:p14="http://schemas.microsoft.com/office/powerpoint/2010/main" val="946397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descr="Icono&#10;&#10;Descripción generada automáticamente">
            <a:extLst>
              <a:ext uri="{FF2B5EF4-FFF2-40B4-BE49-F238E27FC236}">
                <a16:creationId xmlns:a16="http://schemas.microsoft.com/office/drawing/2014/main" id="{5367F52E-DE68-9E6F-D158-0C300288807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058770" y="1345079"/>
            <a:ext cx="2771215" cy="2771215"/>
          </a:xfrm>
          <a:prstGeom prst="rect">
            <a:avLst/>
          </a:prstGeom>
        </p:spPr>
      </p:pic>
      <p:sp>
        <p:nvSpPr>
          <p:cNvPr id="2" name="Título 1">
            <a:extLst>
              <a:ext uri="{FF2B5EF4-FFF2-40B4-BE49-F238E27FC236}">
                <a16:creationId xmlns:a16="http://schemas.microsoft.com/office/drawing/2014/main" id="{029C5482-984A-F54F-998B-66E3881CD44D}"/>
              </a:ext>
            </a:extLst>
          </p:cNvPr>
          <p:cNvSpPr>
            <a:spLocks noGrp="1"/>
          </p:cNvSpPr>
          <p:nvPr>
            <p:ph type="ctrTitle" idx="4294967295"/>
          </p:nvPr>
        </p:nvSpPr>
        <p:spPr>
          <a:xfrm>
            <a:off x="346521" y="5014259"/>
            <a:ext cx="4347270" cy="1063812"/>
          </a:xfrm>
        </p:spPr>
        <p:txBody>
          <a:bodyPr vert="horz" lIns="91440" tIns="45720" rIns="91440" bIns="45720" rtlCol="0" anchor="ctr">
            <a:normAutofit/>
          </a:bodyPr>
          <a:lstStyle/>
          <a:p>
            <a:pPr algn="ctr" defTabSz="685800"/>
            <a:r>
              <a:rPr lang="en-US" sz="3600" b="1" dirty="0">
                <a:solidFill>
                  <a:schemeClr val="bg1"/>
                </a:solidFill>
                <a:effectLst/>
              </a:rPr>
              <a:t>Preguntas y respuestas </a:t>
            </a:r>
            <a:endParaRPr lang="en-US" sz="3600" i="1" dirty="0">
              <a:solidFill>
                <a:schemeClr val="bg1"/>
              </a:solidFill>
            </a:endParaRPr>
          </a:p>
        </p:txBody>
      </p:sp>
    </p:spTree>
    <p:extLst>
      <p:ext uri="{BB962C8B-B14F-4D97-AF65-F5344CB8AC3E}">
        <p14:creationId xmlns:p14="http://schemas.microsoft.com/office/powerpoint/2010/main" val="3693657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EB9C414-4732-C14E-A121-2B4583797D07}"/>
              </a:ext>
            </a:extLst>
          </p:cNvPr>
          <p:cNvSpPr>
            <a:spLocks noGrp="1"/>
          </p:cNvSpPr>
          <p:nvPr>
            <p:ph idx="1"/>
          </p:nvPr>
        </p:nvSpPr>
        <p:spPr>
          <a:xfrm>
            <a:off x="1047092" y="319029"/>
            <a:ext cx="3883297" cy="2629303"/>
          </a:xfrm>
        </p:spPr>
        <p:txBody>
          <a:bodyPr>
            <a:normAutofit/>
          </a:bodyPr>
          <a:lstStyle/>
          <a:p>
            <a:pPr marL="0" indent="0" algn="ctr">
              <a:buNone/>
            </a:pPr>
            <a:r>
              <a:rPr lang="es-ES" sz="1200" b="1" dirty="0">
                <a:solidFill>
                  <a:schemeClr val="tx1">
                    <a:lumMod val="75000"/>
                    <a:lumOff val="25000"/>
                  </a:schemeClr>
                </a:solidFill>
                <a:latin typeface="Indivisa Text Sans" pitchFamily="50" charset="0"/>
              </a:rPr>
              <a:t>VENTAS y NEGOCIACION PARA EL ASESOR INMOBILIARIO</a:t>
            </a:r>
          </a:p>
          <a:p>
            <a:pPr marL="0" indent="0" algn="ctr">
              <a:buNone/>
            </a:pPr>
            <a:endParaRPr lang="es-MX" sz="1200" b="1" dirty="0">
              <a:solidFill>
                <a:schemeClr val="tx1">
                  <a:lumMod val="75000"/>
                  <a:lumOff val="25000"/>
                </a:schemeClr>
              </a:solidFill>
              <a:latin typeface="Indivisa Text Sans" pitchFamily="50" charset="0"/>
            </a:endParaRPr>
          </a:p>
          <a:p>
            <a:pPr marL="0" indent="0">
              <a:buNone/>
            </a:pPr>
            <a:r>
              <a:rPr lang="es-MX" sz="1200" b="1" dirty="0">
                <a:solidFill>
                  <a:schemeClr val="tx1">
                    <a:lumMod val="75000"/>
                    <a:lumOff val="25000"/>
                  </a:schemeClr>
                </a:solidFill>
                <a:latin typeface="Indivisa Text Sans" pitchFamily="2" charset="77"/>
              </a:rPr>
              <a:t>MODALIDAD HIBRIDA: Presencial / A distancia sesiones 100% en vivo.</a:t>
            </a:r>
          </a:p>
          <a:p>
            <a:pPr marL="0" indent="0">
              <a:buNone/>
            </a:pPr>
            <a:r>
              <a:rPr lang="es-MX" sz="1200" b="1" dirty="0">
                <a:solidFill>
                  <a:schemeClr val="tx1">
                    <a:lumMod val="75000"/>
                    <a:lumOff val="25000"/>
                  </a:schemeClr>
                </a:solidFill>
                <a:latin typeface="Indivisa Text Sans" pitchFamily="2" charset="77"/>
              </a:rPr>
              <a:t>DURACIÓN:  </a:t>
            </a:r>
            <a:r>
              <a:rPr lang="es-MX" sz="1200" dirty="0">
                <a:solidFill>
                  <a:schemeClr val="tx1">
                    <a:lumMod val="75000"/>
                    <a:lumOff val="25000"/>
                  </a:schemeClr>
                </a:solidFill>
                <a:latin typeface="Indivisa Text Sans" pitchFamily="2" charset="77"/>
              </a:rPr>
              <a:t>3 hrs.</a:t>
            </a:r>
          </a:p>
          <a:p>
            <a:pPr marL="0" indent="0">
              <a:buNone/>
            </a:pPr>
            <a:r>
              <a:rPr lang="es-MX" sz="1200" b="1" dirty="0">
                <a:solidFill>
                  <a:schemeClr val="tx1">
                    <a:lumMod val="75000"/>
                    <a:lumOff val="25000"/>
                  </a:schemeClr>
                </a:solidFill>
                <a:latin typeface="Indivisa Text Sans" pitchFamily="2" charset="77"/>
              </a:rPr>
              <a:t>SESIONES: </a:t>
            </a:r>
            <a:r>
              <a:rPr lang="es-MX" sz="1200" dirty="0">
                <a:solidFill>
                  <a:schemeClr val="tx1">
                    <a:lumMod val="75000"/>
                    <a:lumOff val="25000"/>
                  </a:schemeClr>
                </a:solidFill>
                <a:latin typeface="Indivisa Text Sans" pitchFamily="2" charset="77"/>
              </a:rPr>
              <a:t>Miércoles de 18:00 a 21:00 </a:t>
            </a:r>
          </a:p>
          <a:p>
            <a:pPr marL="0" indent="0">
              <a:buNone/>
            </a:pPr>
            <a:r>
              <a:rPr lang="es-MX" sz="1200" dirty="0">
                <a:solidFill>
                  <a:schemeClr val="tx1">
                    <a:lumMod val="75000"/>
                    <a:lumOff val="25000"/>
                  </a:schemeClr>
                </a:solidFill>
                <a:latin typeface="Indivisa Text Sans" pitchFamily="2" charset="77"/>
              </a:rPr>
              <a:t>modalidad presencial/virtual.</a:t>
            </a:r>
          </a:p>
          <a:p>
            <a:pPr marL="0" indent="0">
              <a:buNone/>
            </a:pPr>
            <a:r>
              <a:rPr lang="es-MX" sz="1200" b="1" dirty="0">
                <a:solidFill>
                  <a:schemeClr val="tx1">
                    <a:lumMod val="75000"/>
                    <a:lumOff val="25000"/>
                  </a:schemeClr>
                </a:solidFill>
                <a:latin typeface="Indivisa Text Sans" pitchFamily="2" charset="77"/>
              </a:rPr>
              <a:t>FECHA: </a:t>
            </a:r>
            <a:r>
              <a:rPr lang="es-MX" sz="1200" dirty="0">
                <a:solidFill>
                  <a:schemeClr val="tx1">
                    <a:lumMod val="75000"/>
                    <a:lumOff val="25000"/>
                  </a:schemeClr>
                </a:solidFill>
                <a:latin typeface="Indivisa Text Sans" pitchFamily="2" charset="77"/>
              </a:rPr>
              <a:t>08 de Febrero de 2023</a:t>
            </a:r>
          </a:p>
        </p:txBody>
      </p:sp>
      <p:sp>
        <p:nvSpPr>
          <p:cNvPr id="7" name="Marcador de contenido 2">
            <a:extLst>
              <a:ext uri="{FF2B5EF4-FFF2-40B4-BE49-F238E27FC236}">
                <a16:creationId xmlns:a16="http://schemas.microsoft.com/office/drawing/2014/main" id="{90FB0DD6-D502-234D-A3A9-30767D1DDE7D}"/>
              </a:ext>
            </a:extLst>
          </p:cNvPr>
          <p:cNvSpPr txBox="1">
            <a:spLocks/>
          </p:cNvSpPr>
          <p:nvPr/>
        </p:nvSpPr>
        <p:spPr>
          <a:xfrm>
            <a:off x="899887" y="2522207"/>
            <a:ext cx="3962398" cy="2040179"/>
          </a:xfrm>
          <a:prstGeom prst="rect">
            <a:avLst/>
          </a:prstGeom>
        </p:spPr>
        <p:txBody>
          <a:bodyPr vert="horz" lIns="91440" tIns="45720" rIns="91440" bIns="45720" rtlCol="0">
            <a:normAutofit/>
          </a:bodyPr>
          <a:lstStyle>
            <a:lvl1pPr marL="126004" indent="-126004" algn="l" defTabSz="504017" rtl="0" eaLnBrk="1" latinLnBrk="0" hangingPunct="1">
              <a:lnSpc>
                <a:spcPct val="90000"/>
              </a:lnSpc>
              <a:spcBef>
                <a:spcPts val="551"/>
              </a:spcBef>
              <a:buFont typeface="Arial" panose="020B0604020202020204" pitchFamily="34" charset="0"/>
              <a:buChar char="•"/>
              <a:defRPr sz="1543" kern="1200">
                <a:solidFill>
                  <a:schemeClr val="tx1"/>
                </a:solidFill>
                <a:latin typeface="+mn-lt"/>
                <a:ea typeface="+mn-ea"/>
                <a:cs typeface="+mn-cs"/>
              </a:defRPr>
            </a:lvl1pPr>
            <a:lvl2pPr marL="378013" indent="-126004" algn="l" defTabSz="504017" rtl="0" eaLnBrk="1" latinLnBrk="0" hangingPunct="1">
              <a:lnSpc>
                <a:spcPct val="90000"/>
              </a:lnSpc>
              <a:spcBef>
                <a:spcPts val="276"/>
              </a:spcBef>
              <a:buFont typeface="Arial" panose="020B0604020202020204" pitchFamily="34" charset="0"/>
              <a:buChar char="•"/>
              <a:defRPr sz="1323" kern="1200">
                <a:solidFill>
                  <a:schemeClr val="tx1"/>
                </a:solidFill>
                <a:latin typeface="+mn-lt"/>
                <a:ea typeface="+mn-ea"/>
                <a:cs typeface="+mn-cs"/>
              </a:defRPr>
            </a:lvl2pPr>
            <a:lvl3pPr marL="630022" indent="-126004" algn="l" defTabSz="504017" rtl="0" eaLnBrk="1" latinLnBrk="0" hangingPunct="1">
              <a:lnSpc>
                <a:spcPct val="90000"/>
              </a:lnSpc>
              <a:spcBef>
                <a:spcPts val="276"/>
              </a:spcBef>
              <a:buFont typeface="Arial" panose="020B0604020202020204" pitchFamily="34" charset="0"/>
              <a:buChar char="•"/>
              <a:defRPr sz="1102" kern="1200">
                <a:solidFill>
                  <a:schemeClr val="tx1"/>
                </a:solidFill>
                <a:latin typeface="+mn-lt"/>
                <a:ea typeface="+mn-ea"/>
                <a:cs typeface="+mn-cs"/>
              </a:defRPr>
            </a:lvl3pPr>
            <a:lvl4pPr marL="882030" indent="-126004" algn="l" defTabSz="504017" rtl="0" eaLnBrk="1" latinLnBrk="0" hangingPunct="1">
              <a:lnSpc>
                <a:spcPct val="90000"/>
              </a:lnSpc>
              <a:spcBef>
                <a:spcPts val="276"/>
              </a:spcBef>
              <a:buFont typeface="Arial" panose="020B0604020202020204" pitchFamily="34" charset="0"/>
              <a:buChar char="•"/>
              <a:defRPr sz="992" kern="1200">
                <a:solidFill>
                  <a:schemeClr val="tx1"/>
                </a:solidFill>
                <a:latin typeface="+mn-lt"/>
                <a:ea typeface="+mn-ea"/>
                <a:cs typeface="+mn-cs"/>
              </a:defRPr>
            </a:lvl4pPr>
            <a:lvl5pPr marL="1134039" indent="-126004" algn="l" defTabSz="504017" rtl="0" eaLnBrk="1" latinLnBrk="0" hangingPunct="1">
              <a:lnSpc>
                <a:spcPct val="90000"/>
              </a:lnSpc>
              <a:spcBef>
                <a:spcPts val="276"/>
              </a:spcBef>
              <a:buFont typeface="Arial" panose="020B0604020202020204" pitchFamily="34" charset="0"/>
              <a:buChar char="•"/>
              <a:defRPr sz="992" kern="1200">
                <a:solidFill>
                  <a:schemeClr val="tx1"/>
                </a:solidFill>
                <a:latin typeface="+mn-lt"/>
                <a:ea typeface="+mn-ea"/>
                <a:cs typeface="+mn-cs"/>
              </a:defRPr>
            </a:lvl5pPr>
            <a:lvl6pPr marL="1386048" indent="-126004" algn="l" defTabSz="504017" rtl="0" eaLnBrk="1" latinLnBrk="0" hangingPunct="1">
              <a:lnSpc>
                <a:spcPct val="90000"/>
              </a:lnSpc>
              <a:spcBef>
                <a:spcPts val="276"/>
              </a:spcBef>
              <a:buFont typeface="Arial" panose="020B0604020202020204" pitchFamily="34" charset="0"/>
              <a:buChar char="•"/>
              <a:defRPr sz="992" kern="1200">
                <a:solidFill>
                  <a:schemeClr val="tx1"/>
                </a:solidFill>
                <a:latin typeface="+mn-lt"/>
                <a:ea typeface="+mn-ea"/>
                <a:cs typeface="+mn-cs"/>
              </a:defRPr>
            </a:lvl6pPr>
            <a:lvl7pPr marL="1638056" indent="-126004" algn="l" defTabSz="504017" rtl="0" eaLnBrk="1" latinLnBrk="0" hangingPunct="1">
              <a:lnSpc>
                <a:spcPct val="90000"/>
              </a:lnSpc>
              <a:spcBef>
                <a:spcPts val="276"/>
              </a:spcBef>
              <a:buFont typeface="Arial" panose="020B0604020202020204" pitchFamily="34" charset="0"/>
              <a:buChar char="•"/>
              <a:defRPr sz="992" kern="1200">
                <a:solidFill>
                  <a:schemeClr val="tx1"/>
                </a:solidFill>
                <a:latin typeface="+mn-lt"/>
                <a:ea typeface="+mn-ea"/>
                <a:cs typeface="+mn-cs"/>
              </a:defRPr>
            </a:lvl7pPr>
            <a:lvl8pPr marL="1890065" indent="-126004" algn="l" defTabSz="504017" rtl="0" eaLnBrk="1" latinLnBrk="0" hangingPunct="1">
              <a:lnSpc>
                <a:spcPct val="90000"/>
              </a:lnSpc>
              <a:spcBef>
                <a:spcPts val="276"/>
              </a:spcBef>
              <a:buFont typeface="Arial" panose="020B0604020202020204" pitchFamily="34" charset="0"/>
              <a:buChar char="•"/>
              <a:defRPr sz="992" kern="1200">
                <a:solidFill>
                  <a:schemeClr val="tx1"/>
                </a:solidFill>
                <a:latin typeface="+mn-lt"/>
                <a:ea typeface="+mn-ea"/>
                <a:cs typeface="+mn-cs"/>
              </a:defRPr>
            </a:lvl8pPr>
            <a:lvl9pPr marL="2142073" indent="-126004" algn="l" defTabSz="504017" rtl="0" eaLnBrk="1" latinLnBrk="0" hangingPunct="1">
              <a:lnSpc>
                <a:spcPct val="90000"/>
              </a:lnSpc>
              <a:spcBef>
                <a:spcPts val="276"/>
              </a:spcBef>
              <a:buFont typeface="Arial" panose="020B0604020202020204" pitchFamily="34" charset="0"/>
              <a:buChar char="•"/>
              <a:defRPr sz="992" kern="1200">
                <a:solidFill>
                  <a:schemeClr val="tx1"/>
                </a:solidFill>
                <a:latin typeface="+mn-lt"/>
                <a:ea typeface="+mn-ea"/>
                <a:cs typeface="+mn-cs"/>
              </a:defRPr>
            </a:lvl9pPr>
          </a:lstStyle>
          <a:p>
            <a:pPr marL="0" indent="0">
              <a:buNone/>
            </a:pPr>
            <a:endParaRPr lang="es-MX" sz="1200" dirty="0">
              <a:solidFill>
                <a:schemeClr val="tx1">
                  <a:lumMod val="75000"/>
                  <a:lumOff val="25000"/>
                </a:schemeClr>
              </a:solidFill>
              <a:latin typeface="Indivisa Text Sans" pitchFamily="2" charset="77"/>
            </a:endParaRPr>
          </a:p>
        </p:txBody>
      </p:sp>
      <p:sp>
        <p:nvSpPr>
          <p:cNvPr id="9" name="Marcador de contenido 2">
            <a:extLst>
              <a:ext uri="{FF2B5EF4-FFF2-40B4-BE49-F238E27FC236}">
                <a16:creationId xmlns:a16="http://schemas.microsoft.com/office/drawing/2014/main" id="{61B7FAA7-28CA-A24D-98C0-1C7D4E8B42E5}"/>
              </a:ext>
            </a:extLst>
          </p:cNvPr>
          <p:cNvSpPr txBox="1">
            <a:spLocks/>
          </p:cNvSpPr>
          <p:nvPr/>
        </p:nvSpPr>
        <p:spPr>
          <a:xfrm>
            <a:off x="979157" y="4404665"/>
            <a:ext cx="3809174" cy="1970494"/>
          </a:xfrm>
          <a:prstGeom prst="rect">
            <a:avLst/>
          </a:prstGeom>
        </p:spPr>
        <p:txBody>
          <a:bodyPr vert="horz" lIns="91440" tIns="45720" rIns="91440" bIns="45720" rtlCol="0">
            <a:noAutofit/>
          </a:bodyPr>
          <a:lstStyle>
            <a:lvl1pPr marL="126004" indent="-126004" algn="l" defTabSz="504017" rtl="0" eaLnBrk="1" latinLnBrk="0" hangingPunct="1">
              <a:lnSpc>
                <a:spcPct val="90000"/>
              </a:lnSpc>
              <a:spcBef>
                <a:spcPts val="551"/>
              </a:spcBef>
              <a:buFont typeface="Arial" panose="020B0604020202020204" pitchFamily="34" charset="0"/>
              <a:buChar char="•"/>
              <a:defRPr sz="1543" kern="1200">
                <a:solidFill>
                  <a:schemeClr val="tx1"/>
                </a:solidFill>
                <a:latin typeface="+mn-lt"/>
                <a:ea typeface="+mn-ea"/>
                <a:cs typeface="+mn-cs"/>
              </a:defRPr>
            </a:lvl1pPr>
            <a:lvl2pPr marL="378013" indent="-126004" algn="l" defTabSz="504017" rtl="0" eaLnBrk="1" latinLnBrk="0" hangingPunct="1">
              <a:lnSpc>
                <a:spcPct val="90000"/>
              </a:lnSpc>
              <a:spcBef>
                <a:spcPts val="276"/>
              </a:spcBef>
              <a:buFont typeface="Arial" panose="020B0604020202020204" pitchFamily="34" charset="0"/>
              <a:buChar char="•"/>
              <a:defRPr sz="1323" kern="1200">
                <a:solidFill>
                  <a:schemeClr val="tx1"/>
                </a:solidFill>
                <a:latin typeface="+mn-lt"/>
                <a:ea typeface="+mn-ea"/>
                <a:cs typeface="+mn-cs"/>
              </a:defRPr>
            </a:lvl2pPr>
            <a:lvl3pPr marL="630022" indent="-126004" algn="l" defTabSz="504017" rtl="0" eaLnBrk="1" latinLnBrk="0" hangingPunct="1">
              <a:lnSpc>
                <a:spcPct val="90000"/>
              </a:lnSpc>
              <a:spcBef>
                <a:spcPts val="276"/>
              </a:spcBef>
              <a:buFont typeface="Arial" panose="020B0604020202020204" pitchFamily="34" charset="0"/>
              <a:buChar char="•"/>
              <a:defRPr sz="1102" kern="1200">
                <a:solidFill>
                  <a:schemeClr val="tx1"/>
                </a:solidFill>
                <a:latin typeface="+mn-lt"/>
                <a:ea typeface="+mn-ea"/>
                <a:cs typeface="+mn-cs"/>
              </a:defRPr>
            </a:lvl3pPr>
            <a:lvl4pPr marL="882030" indent="-126004" algn="l" defTabSz="504017" rtl="0" eaLnBrk="1" latinLnBrk="0" hangingPunct="1">
              <a:lnSpc>
                <a:spcPct val="90000"/>
              </a:lnSpc>
              <a:spcBef>
                <a:spcPts val="276"/>
              </a:spcBef>
              <a:buFont typeface="Arial" panose="020B0604020202020204" pitchFamily="34" charset="0"/>
              <a:buChar char="•"/>
              <a:defRPr sz="992" kern="1200">
                <a:solidFill>
                  <a:schemeClr val="tx1"/>
                </a:solidFill>
                <a:latin typeface="+mn-lt"/>
                <a:ea typeface="+mn-ea"/>
                <a:cs typeface="+mn-cs"/>
              </a:defRPr>
            </a:lvl4pPr>
            <a:lvl5pPr marL="1134039" indent="-126004" algn="l" defTabSz="504017" rtl="0" eaLnBrk="1" latinLnBrk="0" hangingPunct="1">
              <a:lnSpc>
                <a:spcPct val="90000"/>
              </a:lnSpc>
              <a:spcBef>
                <a:spcPts val="276"/>
              </a:spcBef>
              <a:buFont typeface="Arial" panose="020B0604020202020204" pitchFamily="34" charset="0"/>
              <a:buChar char="•"/>
              <a:defRPr sz="992" kern="1200">
                <a:solidFill>
                  <a:schemeClr val="tx1"/>
                </a:solidFill>
                <a:latin typeface="+mn-lt"/>
                <a:ea typeface="+mn-ea"/>
                <a:cs typeface="+mn-cs"/>
              </a:defRPr>
            </a:lvl5pPr>
            <a:lvl6pPr marL="1386048" indent="-126004" algn="l" defTabSz="504017" rtl="0" eaLnBrk="1" latinLnBrk="0" hangingPunct="1">
              <a:lnSpc>
                <a:spcPct val="90000"/>
              </a:lnSpc>
              <a:spcBef>
                <a:spcPts val="276"/>
              </a:spcBef>
              <a:buFont typeface="Arial" panose="020B0604020202020204" pitchFamily="34" charset="0"/>
              <a:buChar char="•"/>
              <a:defRPr sz="992" kern="1200">
                <a:solidFill>
                  <a:schemeClr val="tx1"/>
                </a:solidFill>
                <a:latin typeface="+mn-lt"/>
                <a:ea typeface="+mn-ea"/>
                <a:cs typeface="+mn-cs"/>
              </a:defRPr>
            </a:lvl6pPr>
            <a:lvl7pPr marL="1638056" indent="-126004" algn="l" defTabSz="504017" rtl="0" eaLnBrk="1" latinLnBrk="0" hangingPunct="1">
              <a:lnSpc>
                <a:spcPct val="90000"/>
              </a:lnSpc>
              <a:spcBef>
                <a:spcPts val="276"/>
              </a:spcBef>
              <a:buFont typeface="Arial" panose="020B0604020202020204" pitchFamily="34" charset="0"/>
              <a:buChar char="•"/>
              <a:defRPr sz="992" kern="1200">
                <a:solidFill>
                  <a:schemeClr val="tx1"/>
                </a:solidFill>
                <a:latin typeface="+mn-lt"/>
                <a:ea typeface="+mn-ea"/>
                <a:cs typeface="+mn-cs"/>
              </a:defRPr>
            </a:lvl7pPr>
            <a:lvl8pPr marL="1890065" indent="-126004" algn="l" defTabSz="504017" rtl="0" eaLnBrk="1" latinLnBrk="0" hangingPunct="1">
              <a:lnSpc>
                <a:spcPct val="90000"/>
              </a:lnSpc>
              <a:spcBef>
                <a:spcPts val="276"/>
              </a:spcBef>
              <a:buFont typeface="Arial" panose="020B0604020202020204" pitchFamily="34" charset="0"/>
              <a:buChar char="•"/>
              <a:defRPr sz="992" kern="1200">
                <a:solidFill>
                  <a:schemeClr val="tx1"/>
                </a:solidFill>
                <a:latin typeface="+mn-lt"/>
                <a:ea typeface="+mn-ea"/>
                <a:cs typeface="+mn-cs"/>
              </a:defRPr>
            </a:lvl8pPr>
            <a:lvl9pPr marL="2142073" indent="-126004" algn="l" defTabSz="504017" rtl="0" eaLnBrk="1" latinLnBrk="0" hangingPunct="1">
              <a:lnSpc>
                <a:spcPct val="90000"/>
              </a:lnSpc>
              <a:spcBef>
                <a:spcPts val="276"/>
              </a:spcBef>
              <a:buFont typeface="Arial" panose="020B0604020202020204" pitchFamily="34" charset="0"/>
              <a:buChar char="•"/>
              <a:defRPr sz="992" kern="1200">
                <a:solidFill>
                  <a:schemeClr val="tx1"/>
                </a:solidFill>
                <a:latin typeface="+mn-lt"/>
                <a:ea typeface="+mn-ea"/>
                <a:cs typeface="+mn-cs"/>
              </a:defRPr>
            </a:lvl9pPr>
          </a:lstStyle>
          <a:p>
            <a:pPr marL="0" indent="0">
              <a:buFont typeface="Arial" panose="020B0604020202020204" pitchFamily="34" charset="0"/>
              <a:buNone/>
            </a:pPr>
            <a:endParaRPr lang="es-MX" sz="1200" b="1" dirty="0">
              <a:solidFill>
                <a:schemeClr val="tx1">
                  <a:lumMod val="75000"/>
                  <a:lumOff val="25000"/>
                </a:schemeClr>
              </a:solidFill>
              <a:latin typeface="Indivisa Text Sans" pitchFamily="2" charset="77"/>
            </a:endParaRPr>
          </a:p>
          <a:p>
            <a:pPr marL="0" indent="0">
              <a:buNone/>
            </a:pPr>
            <a:r>
              <a:rPr lang="es-MX" sz="1200" b="1" dirty="0">
                <a:solidFill>
                  <a:schemeClr val="tx1">
                    <a:lumMod val="75000"/>
                    <a:lumOff val="25000"/>
                  </a:schemeClr>
                </a:solidFill>
                <a:latin typeface="Indivisa Text Sans" pitchFamily="2" charset="77"/>
              </a:rPr>
              <a:t>DIRIGIDO A:</a:t>
            </a:r>
          </a:p>
          <a:p>
            <a:pPr marL="0" indent="0">
              <a:buNone/>
            </a:pPr>
            <a:endParaRPr lang="es-MX" sz="1200" b="1" dirty="0">
              <a:solidFill>
                <a:schemeClr val="tx1">
                  <a:lumMod val="75000"/>
                  <a:lumOff val="25000"/>
                </a:schemeClr>
              </a:solidFill>
              <a:latin typeface="Indivisa Text Sans" pitchFamily="2" charset="77"/>
            </a:endParaRPr>
          </a:p>
          <a:p>
            <a:pPr marL="0" indent="0">
              <a:buNone/>
            </a:pPr>
            <a:r>
              <a:rPr lang="es-MX" sz="1200" dirty="0">
                <a:solidFill>
                  <a:schemeClr val="tx1">
                    <a:lumMod val="75000"/>
                    <a:lumOff val="25000"/>
                  </a:schemeClr>
                </a:solidFill>
                <a:latin typeface="Indivisa Text Sans" pitchFamily="2" charset="77"/>
              </a:rPr>
              <a:t>Asesores inmobiliarios</a:t>
            </a:r>
          </a:p>
          <a:p>
            <a:pPr marL="0" indent="0" algn="just">
              <a:buNone/>
            </a:pPr>
            <a:endParaRPr lang="es-MX" sz="1200" dirty="0">
              <a:solidFill>
                <a:schemeClr val="tx1">
                  <a:lumMod val="75000"/>
                  <a:lumOff val="25000"/>
                </a:schemeClr>
              </a:solidFill>
              <a:latin typeface="Indivisa Text Sans" pitchFamily="2" charset="77"/>
            </a:endParaRPr>
          </a:p>
        </p:txBody>
      </p:sp>
      <p:sp>
        <p:nvSpPr>
          <p:cNvPr id="11" name="Título 1">
            <a:extLst>
              <a:ext uri="{FF2B5EF4-FFF2-40B4-BE49-F238E27FC236}">
                <a16:creationId xmlns:a16="http://schemas.microsoft.com/office/drawing/2014/main" id="{B9BA0A80-92C8-D045-9D7E-CB376312E781}"/>
              </a:ext>
            </a:extLst>
          </p:cNvPr>
          <p:cNvSpPr txBox="1">
            <a:spLocks/>
          </p:cNvSpPr>
          <p:nvPr/>
        </p:nvSpPr>
        <p:spPr>
          <a:xfrm rot="16200000">
            <a:off x="-1641599" y="3411760"/>
            <a:ext cx="4031052" cy="688861"/>
          </a:xfrm>
          <a:prstGeom prst="rect">
            <a:avLst/>
          </a:prstGeom>
          <a:effectLst>
            <a:outerShdw sx="1000" sy="1000" algn="ctr" rotWithShape="0">
              <a:srgbClr val="000000"/>
            </a:outerShdw>
          </a:effectLst>
        </p:spPr>
        <p:txBody>
          <a:bodyPr vert="horz" lIns="91440" tIns="45720" rIns="91440" bIns="45720" rtlCol="0" anchor="ctr">
            <a:normAutofit fontScale="97500"/>
          </a:bodyPr>
          <a:lstStyle>
            <a:lvl1pPr algn="l" defTabSz="504017" rtl="0" eaLnBrk="1" latinLnBrk="0" hangingPunct="1">
              <a:lnSpc>
                <a:spcPct val="90000"/>
              </a:lnSpc>
              <a:spcBef>
                <a:spcPct val="0"/>
              </a:spcBef>
              <a:buNone/>
              <a:defRPr sz="2425" kern="1200">
                <a:solidFill>
                  <a:schemeClr val="tx1"/>
                </a:solidFill>
                <a:latin typeface="+mj-lt"/>
                <a:ea typeface="+mj-ea"/>
                <a:cs typeface="+mj-cs"/>
              </a:defRPr>
            </a:lvl1pPr>
          </a:lstStyle>
          <a:p>
            <a:pPr algn="ctr"/>
            <a:endParaRPr lang="es-MX" i="1" dirty="0">
              <a:solidFill>
                <a:schemeClr val="bg1">
                  <a:alpha val="61000"/>
                </a:schemeClr>
              </a:solidFill>
              <a:latin typeface="Indivisa Text Sans" pitchFamily="2" charset="77"/>
            </a:endParaRPr>
          </a:p>
        </p:txBody>
      </p:sp>
      <p:cxnSp>
        <p:nvCxnSpPr>
          <p:cNvPr id="12" name="Conector recto 11">
            <a:extLst>
              <a:ext uri="{FF2B5EF4-FFF2-40B4-BE49-F238E27FC236}">
                <a16:creationId xmlns:a16="http://schemas.microsoft.com/office/drawing/2014/main" id="{23B51BFD-2D55-2943-A625-B9D9BAB887A7}"/>
              </a:ext>
            </a:extLst>
          </p:cNvPr>
          <p:cNvCxnSpPr>
            <a:cxnSpLocks/>
          </p:cNvCxnSpPr>
          <p:nvPr/>
        </p:nvCxnSpPr>
        <p:spPr>
          <a:xfrm>
            <a:off x="1173516" y="2666928"/>
            <a:ext cx="3405452" cy="0"/>
          </a:xfrm>
          <a:prstGeom prst="line">
            <a:avLst/>
          </a:prstGeom>
          <a:ln w="28575">
            <a:solidFill>
              <a:srgbClr val="9A1A2C"/>
            </a:solidFill>
          </a:ln>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id="{8877FE23-7EED-0F49-8F2F-AF61ED0E6976}"/>
              </a:ext>
            </a:extLst>
          </p:cNvPr>
          <p:cNvCxnSpPr>
            <a:cxnSpLocks/>
          </p:cNvCxnSpPr>
          <p:nvPr/>
        </p:nvCxnSpPr>
        <p:spPr>
          <a:xfrm>
            <a:off x="1173516" y="4404665"/>
            <a:ext cx="3316422" cy="0"/>
          </a:xfrm>
          <a:prstGeom prst="line">
            <a:avLst/>
          </a:prstGeom>
          <a:ln w="28575">
            <a:solidFill>
              <a:srgbClr val="9A1A2C"/>
            </a:solidFill>
          </a:ln>
        </p:spPr>
        <p:style>
          <a:lnRef idx="1">
            <a:schemeClr val="accent1"/>
          </a:lnRef>
          <a:fillRef idx="0">
            <a:schemeClr val="accent1"/>
          </a:fillRef>
          <a:effectRef idx="0">
            <a:schemeClr val="accent1"/>
          </a:effectRef>
          <a:fontRef idx="minor">
            <a:schemeClr val="tx1"/>
          </a:fontRef>
        </p:style>
      </p:cxnSp>
      <p:sp>
        <p:nvSpPr>
          <p:cNvPr id="5" name="Rectángulo 4">
            <a:extLst>
              <a:ext uri="{FF2B5EF4-FFF2-40B4-BE49-F238E27FC236}">
                <a16:creationId xmlns:a16="http://schemas.microsoft.com/office/drawing/2014/main" id="{F820DDB4-77FB-46ED-A213-B773E0AE6D19}"/>
              </a:ext>
            </a:extLst>
          </p:cNvPr>
          <p:cNvSpPr/>
          <p:nvPr/>
        </p:nvSpPr>
        <p:spPr>
          <a:xfrm>
            <a:off x="937801" y="2718692"/>
            <a:ext cx="3924484" cy="1569660"/>
          </a:xfrm>
          <a:prstGeom prst="rect">
            <a:avLst/>
          </a:prstGeom>
        </p:spPr>
        <p:txBody>
          <a:bodyPr wrap="square">
            <a:spAutoFit/>
          </a:bodyPr>
          <a:lstStyle/>
          <a:p>
            <a:pPr algn="just"/>
            <a:r>
              <a:rPr lang="es-MX" sz="1200" b="1" dirty="0">
                <a:solidFill>
                  <a:schemeClr val="tx1">
                    <a:lumMod val="75000"/>
                    <a:lumOff val="25000"/>
                  </a:schemeClr>
                </a:solidFill>
                <a:latin typeface="Indivisa Text Sans" pitchFamily="50" charset="0"/>
              </a:rPr>
              <a:t>OBJETIVO GENERAL. </a:t>
            </a:r>
          </a:p>
          <a:p>
            <a:pPr algn="just"/>
            <a:endParaRPr lang="es-MX" sz="1200" b="1" dirty="0">
              <a:solidFill>
                <a:schemeClr val="tx1">
                  <a:lumMod val="75000"/>
                  <a:lumOff val="25000"/>
                </a:schemeClr>
              </a:solidFill>
              <a:latin typeface="Indivisa Text Sans" pitchFamily="50" charset="0"/>
            </a:endParaRPr>
          </a:p>
          <a:p>
            <a:pPr algn="just"/>
            <a:r>
              <a:rPr lang="es-MX" sz="1200" dirty="0">
                <a:solidFill>
                  <a:schemeClr val="tx1">
                    <a:lumMod val="75000"/>
                    <a:lumOff val="25000"/>
                  </a:schemeClr>
                </a:solidFill>
                <a:latin typeface="Indivisa Text Sans" pitchFamily="50" charset="0"/>
              </a:rPr>
              <a:t>Que el participante Identifique técnicas eficaces para saber manejar objeciones, concretar las ventas y reforzar el uso de formatos para la comercialización de inmuebles (cada asesor o inmobiliaria debe adecuar los formatos a su operación y con sus logos, los ejemplos son lo mínimo indispensable que deben contener)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CuadroTexto 9">
            <a:extLst>
              <a:ext uri="{FF2B5EF4-FFF2-40B4-BE49-F238E27FC236}">
                <a16:creationId xmlns:a16="http://schemas.microsoft.com/office/drawing/2014/main" id="{6846B04B-9137-4CF0-97FA-3E7B4B881C6A}"/>
              </a:ext>
            </a:extLst>
          </p:cNvPr>
          <p:cNvSpPr txBox="1"/>
          <p:nvPr/>
        </p:nvSpPr>
        <p:spPr>
          <a:xfrm rot="16200000">
            <a:off x="-2733331" y="3228944"/>
            <a:ext cx="6284685" cy="400110"/>
          </a:xfrm>
          <a:prstGeom prst="rect">
            <a:avLst/>
          </a:prstGeom>
          <a:noFill/>
        </p:spPr>
        <p:txBody>
          <a:bodyPr wrap="square">
            <a:spAutoFit/>
          </a:bodyPr>
          <a:lstStyle/>
          <a:p>
            <a:pPr algn="ctr"/>
            <a:r>
              <a:rPr lang="es-E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Ventas y negociación para el asesor inmobiliario</a:t>
            </a:r>
            <a:endParaRPr lang="es-MX" sz="2000" dirty="0"/>
          </a:p>
        </p:txBody>
      </p:sp>
      <p:cxnSp>
        <p:nvCxnSpPr>
          <p:cNvPr id="15" name="Conector recto 14">
            <a:extLst>
              <a:ext uri="{FF2B5EF4-FFF2-40B4-BE49-F238E27FC236}">
                <a16:creationId xmlns:a16="http://schemas.microsoft.com/office/drawing/2014/main" id="{E52A18F6-C807-4E08-9985-3F11B2E876B9}"/>
              </a:ext>
            </a:extLst>
          </p:cNvPr>
          <p:cNvCxnSpPr>
            <a:cxnSpLocks/>
          </p:cNvCxnSpPr>
          <p:nvPr/>
        </p:nvCxnSpPr>
        <p:spPr>
          <a:xfrm>
            <a:off x="1173516" y="6217437"/>
            <a:ext cx="3503992" cy="0"/>
          </a:xfrm>
          <a:prstGeom prst="line">
            <a:avLst/>
          </a:prstGeom>
          <a:ln w="28575">
            <a:solidFill>
              <a:srgbClr val="9A1A2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651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38F39B1A-46EC-4A74-9516-7FDEB804631C}"/>
              </a:ext>
            </a:extLst>
          </p:cNvPr>
          <p:cNvSpPr txBox="1"/>
          <p:nvPr/>
        </p:nvSpPr>
        <p:spPr>
          <a:xfrm>
            <a:off x="1015855" y="-769609"/>
            <a:ext cx="3872923" cy="6186309"/>
          </a:xfrm>
          <a:prstGeom prst="rect">
            <a:avLst/>
          </a:prstGeom>
          <a:noFill/>
        </p:spPr>
        <p:txBody>
          <a:bodyPr wrap="square">
            <a:spAutoFit/>
          </a:bodyPr>
          <a:lstStyle/>
          <a:p>
            <a:pPr marL="0" indent="0" algn="just" defTabSz="914400">
              <a:buNone/>
            </a:pPr>
            <a:endParaRPr lang="es-MX" sz="1200" dirty="0">
              <a:solidFill>
                <a:srgbClr val="404040"/>
              </a:solidFill>
              <a:latin typeface="Indivisa Text Sans"/>
            </a:endParaRPr>
          </a:p>
          <a:p>
            <a:pPr marL="0" indent="0" algn="just" defTabSz="914400">
              <a:buNone/>
            </a:pPr>
            <a:endParaRPr lang="es-MX" sz="1200" dirty="0">
              <a:solidFill>
                <a:srgbClr val="404040"/>
              </a:solidFill>
              <a:latin typeface="Indivisa Text Sans"/>
            </a:endParaRPr>
          </a:p>
          <a:p>
            <a:pPr algn="l"/>
            <a:endParaRPr lang="es-MX" sz="1800" b="0" i="0" u="none" strike="noStrike" baseline="0" dirty="0">
              <a:solidFill>
                <a:srgbClr val="000000"/>
              </a:solidFill>
              <a:latin typeface="Montserrat" panose="00000500000000000000" pitchFamily="2" charset="0"/>
            </a:endParaRPr>
          </a:p>
          <a:p>
            <a:endParaRPr lang="es-MX" sz="1800" b="0" i="0" u="none" strike="noStrike" baseline="0" dirty="0">
              <a:latin typeface="Montserrat" panose="00000500000000000000" pitchFamily="2" charset="0"/>
            </a:endParaRPr>
          </a:p>
          <a:p>
            <a:r>
              <a:rPr lang="es-MX" sz="1800" b="0" i="0" u="none" strike="noStrike" baseline="0" dirty="0">
                <a:latin typeface="Montserrat" panose="00000500000000000000" pitchFamily="2" charset="0"/>
              </a:rPr>
              <a:t> </a:t>
            </a:r>
          </a:p>
          <a:p>
            <a:endParaRPr lang="es-MX" sz="1800" b="0" i="0" u="none" strike="noStrike" baseline="0" dirty="0">
              <a:latin typeface="Montserrat" panose="00000500000000000000" pitchFamily="2" charset="0"/>
            </a:endParaRPr>
          </a:p>
          <a:p>
            <a:endParaRPr lang="es-MX" sz="1800" b="0" i="0" u="none" strike="noStrike" baseline="0" dirty="0">
              <a:latin typeface="Montserrat" panose="00000500000000000000" pitchFamily="2" charset="0"/>
            </a:endParaRPr>
          </a:p>
          <a:p>
            <a:endParaRPr lang="es-MX" sz="1800" b="0" i="0" u="none" strike="noStrike" baseline="0" dirty="0">
              <a:latin typeface="Montserrat" panose="00000500000000000000" pitchFamily="2" charset="0"/>
            </a:endParaRPr>
          </a:p>
          <a:p>
            <a:r>
              <a:rPr lang="es-MX" sz="1200" dirty="0">
                <a:solidFill>
                  <a:srgbClr val="404040"/>
                </a:solidFill>
                <a:latin typeface="Indivisa Text Sans"/>
              </a:rPr>
              <a:t>Todos nuestros expertos son profesionales en la materia con amplia experiencia y trayectoria empresarial. </a:t>
            </a:r>
          </a:p>
          <a:p>
            <a:endParaRPr lang="es-MX" sz="1800" b="0" i="0" u="none" strike="noStrike" baseline="0" dirty="0">
              <a:latin typeface="Montserrat" panose="00000500000000000000" pitchFamily="2" charset="0"/>
            </a:endParaRPr>
          </a:p>
          <a:p>
            <a:pPr algn="ctr"/>
            <a:r>
              <a:rPr lang="es-MX" sz="1200" b="1" dirty="0">
                <a:solidFill>
                  <a:schemeClr val="tx1">
                    <a:lumMod val="75000"/>
                    <a:lumOff val="25000"/>
                  </a:schemeClr>
                </a:solidFill>
                <a:latin typeface="Indivisa Text Sans" pitchFamily="2" charset="77"/>
              </a:rPr>
              <a:t>Reseña Profesional del Instructor</a:t>
            </a:r>
          </a:p>
          <a:p>
            <a:pPr algn="ctr"/>
            <a:endParaRPr lang="es-MX" sz="1200" b="1" dirty="0">
              <a:solidFill>
                <a:schemeClr val="tx1">
                  <a:lumMod val="75000"/>
                  <a:lumOff val="25000"/>
                </a:schemeClr>
              </a:solidFill>
              <a:latin typeface="Indivisa Text Sans" pitchFamily="2" charset="77"/>
            </a:endParaRPr>
          </a:p>
          <a:p>
            <a:pPr algn="ctr"/>
            <a:r>
              <a:rPr lang="es-ES" sz="1400" b="1" dirty="0">
                <a:solidFill>
                  <a:schemeClr val="tx1">
                    <a:lumMod val="75000"/>
                    <a:lumOff val="25000"/>
                  </a:schemeClr>
                </a:solidFill>
                <a:latin typeface="Indivisa Text Sans" pitchFamily="2" charset="77"/>
              </a:rPr>
              <a:t>Sergio Blancarte</a:t>
            </a:r>
          </a:p>
          <a:p>
            <a:pPr algn="ctr"/>
            <a:endParaRPr lang="es-ES" sz="1400" b="1" dirty="0">
              <a:solidFill>
                <a:schemeClr val="tx1">
                  <a:lumMod val="75000"/>
                  <a:lumOff val="25000"/>
                </a:schemeClr>
              </a:solidFill>
              <a:latin typeface="Indivisa Text Sans" pitchFamily="2" charset="77"/>
            </a:endParaRPr>
          </a:p>
          <a:p>
            <a:pPr marL="171450" indent="-171450">
              <a:buFont typeface="Arial" panose="020B0604020202020204" pitchFamily="34" charset="0"/>
              <a:buChar char="•"/>
            </a:pPr>
            <a:r>
              <a:rPr lang="es-ES" sz="1200" b="1" dirty="0">
                <a:solidFill>
                  <a:schemeClr val="tx1">
                    <a:lumMod val="75000"/>
                    <a:lumOff val="25000"/>
                  </a:schemeClr>
                </a:solidFill>
                <a:latin typeface="Indivisa Text Sans" pitchFamily="2" charset="77"/>
              </a:rPr>
              <a:t>Originario de Guadalajara Jalisco</a:t>
            </a:r>
          </a:p>
          <a:p>
            <a:pPr marL="171450" indent="-171450">
              <a:buFont typeface="Arial" panose="020B0604020202020204" pitchFamily="34" charset="0"/>
              <a:buChar char="•"/>
            </a:pPr>
            <a:r>
              <a:rPr lang="es-ES" sz="1200" b="1" dirty="0">
                <a:solidFill>
                  <a:schemeClr val="tx1">
                    <a:lumMod val="75000"/>
                    <a:lumOff val="25000"/>
                  </a:schemeClr>
                </a:solidFill>
                <a:latin typeface="Indivisa Text Sans" pitchFamily="2" charset="77"/>
              </a:rPr>
              <a:t>30 años de Experiencia en la industria de Ventas</a:t>
            </a:r>
          </a:p>
          <a:p>
            <a:pPr algn="ctr"/>
            <a:endParaRPr lang="es-ES" sz="1200" b="1" dirty="0">
              <a:solidFill>
                <a:schemeClr val="tx1">
                  <a:lumMod val="75000"/>
                  <a:lumOff val="25000"/>
                </a:schemeClr>
              </a:solidFill>
              <a:latin typeface="Indivisa Text Sans" pitchFamily="2" charset="77"/>
            </a:endParaRPr>
          </a:p>
          <a:p>
            <a:pPr marL="171450" indent="-171450">
              <a:buFont typeface="Arial" panose="020B0604020202020204" pitchFamily="34" charset="0"/>
              <a:buChar char="•"/>
            </a:pPr>
            <a:r>
              <a:rPr lang="es-ES" sz="1200" b="1" dirty="0">
                <a:solidFill>
                  <a:schemeClr val="tx1">
                    <a:lumMod val="75000"/>
                    <a:lumOff val="25000"/>
                  </a:schemeClr>
                </a:solidFill>
                <a:latin typeface="Indivisa Text Sans" pitchFamily="2" charset="77"/>
              </a:rPr>
              <a:t>Diplomado de la Universidad La Salle Cancun</a:t>
            </a:r>
          </a:p>
          <a:p>
            <a:pPr marL="171450" indent="-171450">
              <a:buFont typeface="Arial" panose="020B0604020202020204" pitchFamily="34" charset="0"/>
              <a:buChar char="•"/>
            </a:pPr>
            <a:r>
              <a:rPr lang="es-ES" sz="1200" b="1">
                <a:solidFill>
                  <a:schemeClr val="tx1">
                    <a:lumMod val="75000"/>
                    <a:lumOff val="25000"/>
                  </a:schemeClr>
                </a:solidFill>
                <a:latin typeface="Indivisa Text Sans" pitchFamily="2" charset="77"/>
              </a:rPr>
              <a:t>Director </a:t>
            </a:r>
            <a:r>
              <a:rPr lang="es-ES" sz="1200" b="1" dirty="0">
                <a:solidFill>
                  <a:schemeClr val="tx1">
                    <a:lumMod val="75000"/>
                    <a:lumOff val="25000"/>
                  </a:schemeClr>
                </a:solidFill>
                <a:latin typeface="Indivisa Text Sans" pitchFamily="2" charset="77"/>
              </a:rPr>
              <a:t>Reg. Mercadotecnia Club Melia en Rep. Dom.</a:t>
            </a:r>
          </a:p>
          <a:p>
            <a:pPr marL="171450" indent="-171450">
              <a:buFont typeface="Arial" panose="020B0604020202020204" pitchFamily="34" charset="0"/>
              <a:buChar char="•"/>
            </a:pPr>
            <a:r>
              <a:rPr lang="es-ES" sz="1200" b="1" dirty="0">
                <a:solidFill>
                  <a:schemeClr val="tx1">
                    <a:lumMod val="75000"/>
                    <a:lumOff val="25000"/>
                  </a:schemeClr>
                </a:solidFill>
                <a:latin typeface="Indivisa Text Sans" pitchFamily="2" charset="77"/>
              </a:rPr>
              <a:t>Director de Mercadotecnia GT </a:t>
            </a:r>
            <a:r>
              <a:rPr lang="es-ES" sz="1200" b="1" dirty="0" err="1">
                <a:solidFill>
                  <a:schemeClr val="tx1">
                    <a:lumMod val="75000"/>
                    <a:lumOff val="25000"/>
                  </a:schemeClr>
                </a:solidFill>
                <a:latin typeface="Indivisa Text Sans" pitchFamily="2" charset="77"/>
              </a:rPr>
              <a:t>Mktg</a:t>
            </a:r>
            <a:r>
              <a:rPr lang="es-ES" sz="1200" b="1" dirty="0">
                <a:solidFill>
                  <a:schemeClr val="tx1">
                    <a:lumMod val="75000"/>
                    <a:lumOff val="25000"/>
                  </a:schemeClr>
                </a:solidFill>
                <a:latin typeface="Indivisa Text Sans" pitchFamily="2" charset="77"/>
              </a:rPr>
              <a:t> </a:t>
            </a:r>
            <a:r>
              <a:rPr lang="es-ES" sz="1200" b="1" dirty="0" err="1">
                <a:solidFill>
                  <a:schemeClr val="tx1">
                    <a:lumMod val="75000"/>
                    <a:lumOff val="25000"/>
                  </a:schemeClr>
                </a:solidFill>
                <a:latin typeface="Indivisa Text Sans" pitchFamily="2" charset="77"/>
              </a:rPr>
              <a:t>Group</a:t>
            </a:r>
            <a:r>
              <a:rPr lang="es-ES" sz="1200" b="1" dirty="0">
                <a:solidFill>
                  <a:schemeClr val="tx1">
                    <a:lumMod val="75000"/>
                    <a:lumOff val="25000"/>
                  </a:schemeClr>
                </a:solidFill>
                <a:latin typeface="Indivisa Text Sans" pitchFamily="2" charset="77"/>
              </a:rPr>
              <a:t> USA</a:t>
            </a:r>
          </a:p>
          <a:p>
            <a:pPr marL="171450" indent="-171450">
              <a:buFont typeface="Arial" panose="020B0604020202020204" pitchFamily="34" charset="0"/>
              <a:buChar char="•"/>
            </a:pPr>
            <a:r>
              <a:rPr lang="es-ES" sz="1200" b="1" dirty="0">
                <a:solidFill>
                  <a:schemeClr val="tx1">
                    <a:lumMod val="75000"/>
                    <a:lumOff val="25000"/>
                  </a:schemeClr>
                </a:solidFill>
                <a:latin typeface="Indivisa Text Sans" pitchFamily="2" charset="77"/>
              </a:rPr>
              <a:t>Consultor de Mercadotecnia GBS Miami</a:t>
            </a:r>
          </a:p>
          <a:p>
            <a:pPr marL="171450" indent="-171450">
              <a:buFont typeface="Arial" panose="020B0604020202020204" pitchFamily="34" charset="0"/>
              <a:buChar char="•"/>
            </a:pPr>
            <a:r>
              <a:rPr lang="es-ES" sz="1200" b="1" dirty="0">
                <a:solidFill>
                  <a:schemeClr val="tx1">
                    <a:lumMod val="75000"/>
                    <a:lumOff val="25000"/>
                  </a:schemeClr>
                </a:solidFill>
                <a:latin typeface="Indivisa Text Sans" pitchFamily="2" charset="77"/>
              </a:rPr>
              <a:t>Royal Resorts Management </a:t>
            </a:r>
            <a:r>
              <a:rPr lang="es-ES" sz="1200" b="1" dirty="0" err="1">
                <a:solidFill>
                  <a:schemeClr val="tx1">
                    <a:lumMod val="75000"/>
                    <a:lumOff val="25000"/>
                  </a:schemeClr>
                </a:solidFill>
                <a:latin typeface="Indivisa Text Sans" pitchFamily="2" charset="77"/>
              </a:rPr>
              <a:t>Team</a:t>
            </a:r>
            <a:r>
              <a:rPr lang="es-ES" sz="1200" b="1" dirty="0">
                <a:solidFill>
                  <a:schemeClr val="tx1">
                    <a:lumMod val="75000"/>
                    <a:lumOff val="25000"/>
                  </a:schemeClr>
                </a:solidFill>
                <a:latin typeface="Indivisa Text Sans" pitchFamily="2" charset="77"/>
              </a:rPr>
              <a:t> – </a:t>
            </a:r>
            <a:r>
              <a:rPr lang="es-ES" sz="1200" b="1" dirty="0" err="1">
                <a:solidFill>
                  <a:schemeClr val="tx1">
                    <a:lumMod val="75000"/>
                    <a:lumOff val="25000"/>
                  </a:schemeClr>
                </a:solidFill>
                <a:latin typeface="Indivisa Text Sans" pitchFamily="2" charset="77"/>
              </a:rPr>
              <a:t>Mktg</a:t>
            </a:r>
            <a:r>
              <a:rPr lang="es-ES" sz="1200" b="1" dirty="0">
                <a:solidFill>
                  <a:schemeClr val="tx1">
                    <a:lumMod val="75000"/>
                    <a:lumOff val="25000"/>
                  </a:schemeClr>
                </a:solidFill>
                <a:latin typeface="Indivisa Text Sans" pitchFamily="2" charset="77"/>
              </a:rPr>
              <a:t> &amp; Sales</a:t>
            </a:r>
          </a:p>
          <a:p>
            <a:pPr marL="171450" indent="-171450">
              <a:buFont typeface="Arial" panose="020B0604020202020204" pitchFamily="34" charset="0"/>
              <a:buChar char="•"/>
            </a:pPr>
            <a:r>
              <a:rPr lang="es-ES" sz="1200" b="1" dirty="0">
                <a:solidFill>
                  <a:schemeClr val="tx1">
                    <a:lumMod val="75000"/>
                    <a:lumOff val="25000"/>
                  </a:schemeClr>
                </a:solidFill>
                <a:latin typeface="Indivisa Text Sans" pitchFamily="2" charset="77"/>
              </a:rPr>
              <a:t>ACLUVAQ 2010 – Psicología en Mercadotecnia y Ventas</a:t>
            </a:r>
          </a:p>
          <a:p>
            <a:pPr marL="171450" indent="-171450">
              <a:buFont typeface="Arial" panose="020B0604020202020204" pitchFamily="34" charset="0"/>
              <a:buChar char="•"/>
            </a:pPr>
            <a:r>
              <a:rPr lang="es-ES" sz="1200" b="1" dirty="0" err="1">
                <a:solidFill>
                  <a:schemeClr val="tx1">
                    <a:lumMod val="75000"/>
                    <a:lumOff val="25000"/>
                  </a:schemeClr>
                </a:solidFill>
                <a:latin typeface="Indivisa Text Sans" pitchFamily="2" charset="77"/>
              </a:rPr>
              <a:t>Certified</a:t>
            </a:r>
            <a:r>
              <a:rPr lang="es-ES" sz="1200" b="1" dirty="0">
                <a:solidFill>
                  <a:schemeClr val="tx1">
                    <a:lumMod val="75000"/>
                    <a:lumOff val="25000"/>
                  </a:schemeClr>
                </a:solidFill>
                <a:latin typeface="Indivisa Text Sans" pitchFamily="2" charset="77"/>
              </a:rPr>
              <a:t> </a:t>
            </a:r>
            <a:r>
              <a:rPr lang="es-ES" sz="1200" b="1" dirty="0" err="1">
                <a:solidFill>
                  <a:schemeClr val="tx1">
                    <a:lumMod val="75000"/>
                    <a:lumOff val="25000"/>
                  </a:schemeClr>
                </a:solidFill>
                <a:latin typeface="Indivisa Text Sans" pitchFamily="2" charset="77"/>
              </a:rPr>
              <a:t>Vacation</a:t>
            </a:r>
            <a:r>
              <a:rPr lang="es-ES" sz="1200" b="1" dirty="0">
                <a:solidFill>
                  <a:schemeClr val="tx1">
                    <a:lumMod val="75000"/>
                    <a:lumOff val="25000"/>
                  </a:schemeClr>
                </a:solidFill>
                <a:latin typeface="Indivisa Text Sans" pitchFamily="2" charset="77"/>
              </a:rPr>
              <a:t> Club </a:t>
            </a:r>
            <a:r>
              <a:rPr lang="es-ES" sz="1200" b="1" dirty="0" err="1">
                <a:solidFill>
                  <a:schemeClr val="tx1">
                    <a:lumMod val="75000"/>
                    <a:lumOff val="25000"/>
                  </a:schemeClr>
                </a:solidFill>
                <a:latin typeface="Indivisa Text Sans" pitchFamily="2" charset="77"/>
              </a:rPr>
              <a:t>Trainer</a:t>
            </a:r>
            <a:r>
              <a:rPr lang="es-ES" sz="1200" b="1" dirty="0">
                <a:solidFill>
                  <a:schemeClr val="tx1">
                    <a:lumMod val="75000"/>
                    <a:lumOff val="25000"/>
                  </a:schemeClr>
                </a:solidFill>
                <a:latin typeface="Indivisa Text Sans" pitchFamily="2" charset="77"/>
              </a:rPr>
              <a:t> Dom. Rep. 2015</a:t>
            </a:r>
          </a:p>
          <a:p>
            <a:endParaRPr lang="es-ES" sz="1200" b="1" dirty="0">
              <a:solidFill>
                <a:schemeClr val="tx1">
                  <a:lumMod val="75000"/>
                  <a:lumOff val="25000"/>
                </a:schemeClr>
              </a:solidFill>
              <a:latin typeface="Indivisa Text Sans" pitchFamily="2" charset="77"/>
            </a:endParaRPr>
          </a:p>
          <a:p>
            <a:pPr algn="ctr"/>
            <a:r>
              <a:rPr lang="es-ES" sz="1200" b="1" dirty="0">
                <a:solidFill>
                  <a:schemeClr val="tx1">
                    <a:lumMod val="75000"/>
                    <a:lumOff val="25000"/>
                  </a:schemeClr>
                </a:solidFill>
                <a:latin typeface="Indivisa Text Sans" pitchFamily="2" charset="77"/>
              </a:rPr>
              <a:t> </a:t>
            </a:r>
          </a:p>
          <a:p>
            <a:pPr algn="just"/>
            <a:endParaRPr lang="es-MX" sz="1400" b="1" dirty="0">
              <a:solidFill>
                <a:srgbClr val="404040"/>
              </a:solidFill>
              <a:latin typeface="Indivisa Text Sans"/>
            </a:endParaRPr>
          </a:p>
        </p:txBody>
      </p:sp>
      <p:sp>
        <p:nvSpPr>
          <p:cNvPr id="3" name="CuadroTexto 2">
            <a:extLst>
              <a:ext uri="{FF2B5EF4-FFF2-40B4-BE49-F238E27FC236}">
                <a16:creationId xmlns:a16="http://schemas.microsoft.com/office/drawing/2014/main" id="{A5FFD421-439E-4838-8191-A3F4EA888B19}"/>
              </a:ext>
            </a:extLst>
          </p:cNvPr>
          <p:cNvSpPr txBox="1"/>
          <p:nvPr/>
        </p:nvSpPr>
        <p:spPr>
          <a:xfrm>
            <a:off x="2312586" y="362194"/>
            <a:ext cx="1182118" cy="276999"/>
          </a:xfrm>
          <a:prstGeom prst="rect">
            <a:avLst/>
          </a:prstGeom>
          <a:noFill/>
        </p:spPr>
        <p:txBody>
          <a:bodyPr wrap="none" rtlCol="0">
            <a:spAutoFit/>
          </a:bodyPr>
          <a:lstStyle/>
          <a:p>
            <a:r>
              <a:rPr lang="es-MX" sz="1200" b="1" dirty="0">
                <a:solidFill>
                  <a:schemeClr val="tx1">
                    <a:lumMod val="75000"/>
                    <a:lumOff val="25000"/>
                  </a:schemeClr>
                </a:solidFill>
                <a:latin typeface="Indivisa Text Sans" pitchFamily="2" charset="77"/>
              </a:rPr>
              <a:t>CATEDRÁTICOS.</a:t>
            </a:r>
          </a:p>
        </p:txBody>
      </p:sp>
      <p:sp>
        <p:nvSpPr>
          <p:cNvPr id="15" name="CuadroTexto 14">
            <a:extLst>
              <a:ext uri="{FF2B5EF4-FFF2-40B4-BE49-F238E27FC236}">
                <a16:creationId xmlns:a16="http://schemas.microsoft.com/office/drawing/2014/main" id="{9E390B87-9C72-4F12-8D38-E81DAD7C70D2}"/>
              </a:ext>
            </a:extLst>
          </p:cNvPr>
          <p:cNvSpPr txBox="1"/>
          <p:nvPr/>
        </p:nvSpPr>
        <p:spPr>
          <a:xfrm rot="16200000">
            <a:off x="-2843234" y="3228945"/>
            <a:ext cx="6482859" cy="400110"/>
          </a:xfrm>
          <a:prstGeom prst="rect">
            <a:avLst/>
          </a:prstGeom>
          <a:noFill/>
        </p:spPr>
        <p:txBody>
          <a:bodyPr wrap="square">
            <a:spAutoFit/>
          </a:bodyPr>
          <a:lstStyle/>
          <a:p>
            <a:pPr algn="ctr"/>
            <a:r>
              <a:rPr lang="es-E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Ventas y negociación para el asesor inmobiliario</a:t>
            </a:r>
          </a:p>
        </p:txBody>
      </p:sp>
      <p:cxnSp>
        <p:nvCxnSpPr>
          <p:cNvPr id="2" name="Conector recto 1">
            <a:extLst>
              <a:ext uri="{FF2B5EF4-FFF2-40B4-BE49-F238E27FC236}">
                <a16:creationId xmlns:a16="http://schemas.microsoft.com/office/drawing/2014/main" id="{79FECFD7-A812-A16A-61E8-6EED5C4ED551}"/>
              </a:ext>
            </a:extLst>
          </p:cNvPr>
          <p:cNvCxnSpPr>
            <a:cxnSpLocks/>
          </p:cNvCxnSpPr>
          <p:nvPr/>
        </p:nvCxnSpPr>
        <p:spPr>
          <a:xfrm>
            <a:off x="1156854" y="1010413"/>
            <a:ext cx="3503992" cy="0"/>
          </a:xfrm>
          <a:prstGeom prst="line">
            <a:avLst/>
          </a:prstGeom>
          <a:ln w="28575">
            <a:solidFill>
              <a:srgbClr val="9A1A2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76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BAA03157-CADA-481D-AEFD-796A46962A8C}"/>
              </a:ext>
            </a:extLst>
          </p:cNvPr>
          <p:cNvSpPr txBox="1"/>
          <p:nvPr/>
        </p:nvSpPr>
        <p:spPr>
          <a:xfrm>
            <a:off x="1106725" y="320962"/>
            <a:ext cx="3396354" cy="276999"/>
          </a:xfrm>
          <a:prstGeom prst="rect">
            <a:avLst/>
          </a:prstGeom>
          <a:noFill/>
        </p:spPr>
        <p:txBody>
          <a:bodyPr wrap="square">
            <a:spAutoFit/>
          </a:bodyPr>
          <a:lstStyle/>
          <a:p>
            <a:pPr marL="0" indent="0" algn="ctr">
              <a:buNone/>
            </a:pPr>
            <a:r>
              <a:rPr lang="es-MX" sz="1200" b="1" dirty="0">
                <a:solidFill>
                  <a:schemeClr val="tx1">
                    <a:lumMod val="75000"/>
                    <a:lumOff val="25000"/>
                  </a:schemeClr>
                </a:solidFill>
                <a:latin typeface="Indivisa Text Sans" pitchFamily="2" charset="77"/>
              </a:rPr>
              <a:t>CONTENIDO TEMÁTICO DETALLADO: </a:t>
            </a:r>
          </a:p>
        </p:txBody>
      </p:sp>
      <p:sp>
        <p:nvSpPr>
          <p:cNvPr id="9" name="CuadroTexto 8">
            <a:extLst>
              <a:ext uri="{FF2B5EF4-FFF2-40B4-BE49-F238E27FC236}">
                <a16:creationId xmlns:a16="http://schemas.microsoft.com/office/drawing/2014/main" id="{539DF68E-5EAF-48E8-9E7C-E03CBDD63DBF}"/>
              </a:ext>
            </a:extLst>
          </p:cNvPr>
          <p:cNvSpPr txBox="1"/>
          <p:nvPr/>
        </p:nvSpPr>
        <p:spPr>
          <a:xfrm>
            <a:off x="881909" y="950337"/>
            <a:ext cx="3991797" cy="4154984"/>
          </a:xfrm>
          <a:prstGeom prst="rect">
            <a:avLst/>
          </a:prstGeom>
          <a:noFill/>
        </p:spPr>
        <p:txBody>
          <a:bodyPr wrap="square">
            <a:spAutoFit/>
          </a:bodyPr>
          <a:lstStyle/>
          <a:p>
            <a:pPr algn="just"/>
            <a:endParaRPr lang="es-MX" sz="1200" b="1" dirty="0">
              <a:solidFill>
                <a:srgbClr val="404040"/>
              </a:solidFill>
              <a:latin typeface="Indivisa Text Sans"/>
            </a:endParaRPr>
          </a:p>
          <a:p>
            <a:pPr algn="just"/>
            <a:r>
              <a:rPr lang="es-ES" sz="1200" b="1" dirty="0">
                <a:solidFill>
                  <a:srgbClr val="404040"/>
                </a:solidFill>
                <a:latin typeface="Indivisa Text Sans"/>
              </a:rPr>
              <a:t>¿Por qué debes conocer las técnicas de venta en el sector inmobiliario?</a:t>
            </a:r>
          </a:p>
          <a:p>
            <a:pPr algn="just"/>
            <a:endParaRPr lang="es-ES" sz="1200" b="1" dirty="0">
              <a:solidFill>
                <a:srgbClr val="404040"/>
              </a:solidFill>
              <a:latin typeface="Indivisa Text Sans"/>
            </a:endParaRPr>
          </a:p>
          <a:p>
            <a:pPr algn="just"/>
            <a:r>
              <a:rPr lang="es-ES" sz="1200" dirty="0">
                <a:solidFill>
                  <a:srgbClr val="404040"/>
                </a:solidFill>
                <a:latin typeface="Indivisa Text Sans"/>
              </a:rPr>
              <a:t>Conocer las técnicas de venta en el sector inmobiliario puede aportar muchos beneficios a tu labor o negocio. Algunos de los beneficios más comunes para comprender múltiples técnicas incluyen:</a:t>
            </a:r>
          </a:p>
          <a:p>
            <a:pPr algn="just"/>
            <a:endParaRPr lang="es-ES" sz="1200" dirty="0">
              <a:solidFill>
                <a:srgbClr val="404040"/>
              </a:solidFill>
              <a:latin typeface="Indivisa Text Sans"/>
            </a:endParaRPr>
          </a:p>
          <a:p>
            <a:pPr marL="171450" indent="-171450" algn="just">
              <a:buFont typeface="Arial" panose="020B0604020202020204" pitchFamily="34" charset="0"/>
              <a:buChar char="•"/>
            </a:pPr>
            <a:r>
              <a:rPr lang="es-ES" sz="1200" dirty="0">
                <a:solidFill>
                  <a:srgbClr val="404040"/>
                </a:solidFill>
                <a:latin typeface="Indivisa Text Sans"/>
              </a:rPr>
              <a:t>Te ayuda a entender mejor a tus clientes… </a:t>
            </a:r>
          </a:p>
          <a:p>
            <a:pPr marL="628650" lvl="1" indent="-171450" algn="just">
              <a:buFont typeface="Wingdings" panose="05000000000000000000" pitchFamily="2" charset="2"/>
              <a:buChar char="ü"/>
            </a:pPr>
            <a:r>
              <a:rPr lang="es-ES" sz="1200" dirty="0">
                <a:solidFill>
                  <a:srgbClr val="404040"/>
                </a:solidFill>
                <a:latin typeface="Indivisa Text Sans"/>
              </a:rPr>
              <a:t>Primer Contacto (Visual, Físico y Auditivo)</a:t>
            </a:r>
          </a:p>
          <a:p>
            <a:pPr marL="628650" lvl="1" indent="-171450" algn="just">
              <a:buFont typeface="Wingdings" panose="05000000000000000000" pitchFamily="2" charset="2"/>
              <a:buChar char="ü"/>
            </a:pPr>
            <a:r>
              <a:rPr lang="es-ES" sz="1200" dirty="0">
                <a:solidFill>
                  <a:srgbClr val="404040"/>
                </a:solidFill>
                <a:latin typeface="Indivisa Text Sans"/>
              </a:rPr>
              <a:t>Identifica su personalidad (conociéndote)</a:t>
            </a:r>
          </a:p>
          <a:p>
            <a:pPr marL="628650" lvl="1" indent="-171450" algn="just">
              <a:buFont typeface="Wingdings" panose="05000000000000000000" pitchFamily="2" charset="2"/>
              <a:buChar char="ü"/>
            </a:pPr>
            <a:r>
              <a:rPr lang="es-ES" sz="1200" dirty="0">
                <a:solidFill>
                  <a:srgbClr val="404040"/>
                </a:solidFill>
                <a:latin typeface="Indivisa Text Sans"/>
              </a:rPr>
              <a:t>Lo que le estimula (haciendo preguntas) </a:t>
            </a:r>
          </a:p>
          <a:p>
            <a:pPr marL="171450" indent="-171450" algn="just">
              <a:buFont typeface="Arial" panose="020B0604020202020204" pitchFamily="34" charset="0"/>
              <a:buChar char="•"/>
            </a:pPr>
            <a:r>
              <a:rPr lang="es-ES" sz="1200" dirty="0">
                <a:solidFill>
                  <a:srgbClr val="404040"/>
                </a:solidFill>
                <a:latin typeface="Indivisa Text Sans"/>
              </a:rPr>
              <a:t>Mejora tus posibilidades de hacer una venta</a:t>
            </a:r>
          </a:p>
          <a:p>
            <a:pPr marL="171450" indent="-171450" algn="just">
              <a:buFont typeface="Arial" panose="020B0604020202020204" pitchFamily="34" charset="0"/>
              <a:buChar char="•"/>
            </a:pPr>
            <a:r>
              <a:rPr lang="es-ES" sz="1200" dirty="0">
                <a:solidFill>
                  <a:srgbClr val="404040"/>
                </a:solidFill>
                <a:latin typeface="Indivisa Text Sans"/>
              </a:rPr>
              <a:t>Te permite cerrar una venta más rápido</a:t>
            </a:r>
          </a:p>
          <a:p>
            <a:pPr marL="171450" indent="-171450" algn="just">
              <a:buFont typeface="Arial" panose="020B0604020202020204" pitchFamily="34" charset="0"/>
              <a:buChar char="•"/>
            </a:pPr>
            <a:r>
              <a:rPr lang="es-ES" sz="1200" dirty="0">
                <a:solidFill>
                  <a:srgbClr val="404040"/>
                </a:solidFill>
                <a:latin typeface="Indivisa Text Sans"/>
              </a:rPr>
              <a:t>Mejora la confianza y la moral al reunirse con los clientes.</a:t>
            </a:r>
          </a:p>
          <a:p>
            <a:pPr marL="171450" indent="-171450" algn="just">
              <a:buFont typeface="Arial" panose="020B0604020202020204" pitchFamily="34" charset="0"/>
              <a:buChar char="•"/>
            </a:pPr>
            <a:r>
              <a:rPr lang="es-ES" sz="1200" dirty="0">
                <a:solidFill>
                  <a:srgbClr val="404040"/>
                </a:solidFill>
                <a:latin typeface="Indivisa Text Sans"/>
              </a:rPr>
              <a:t>Te prepara para tomar decisiones rápidas</a:t>
            </a:r>
          </a:p>
          <a:p>
            <a:pPr marL="171450" indent="-171450" algn="just">
              <a:buFont typeface="Arial" panose="020B0604020202020204" pitchFamily="34" charset="0"/>
              <a:buChar char="•"/>
            </a:pPr>
            <a:r>
              <a:rPr lang="es-ES" sz="1200" dirty="0">
                <a:solidFill>
                  <a:srgbClr val="404040"/>
                </a:solidFill>
                <a:latin typeface="Indivisa Text Sans"/>
              </a:rPr>
              <a:t>Te ayuda a comprender por qué los clientes pueden desear la propiedad que les estas proponiendo</a:t>
            </a:r>
          </a:p>
          <a:p>
            <a:pPr marL="171450" indent="-171450" algn="just">
              <a:buFont typeface="Arial" panose="020B0604020202020204" pitchFamily="34" charset="0"/>
              <a:buChar char="•"/>
            </a:pPr>
            <a:r>
              <a:rPr lang="es-ES" sz="1200" dirty="0">
                <a:solidFill>
                  <a:srgbClr val="404040"/>
                </a:solidFill>
                <a:latin typeface="Indivisa Text Sans"/>
              </a:rPr>
              <a:t>Te proporciona herramientas estratégicas para utilizarlas cuando sea necesario (momento de decisión)</a:t>
            </a:r>
            <a:endParaRPr lang="es-MX" sz="1200" dirty="0">
              <a:solidFill>
                <a:srgbClr val="404040"/>
              </a:solidFill>
              <a:latin typeface="Indivisa Text Sans"/>
            </a:endParaRPr>
          </a:p>
          <a:p>
            <a:pPr algn="just"/>
            <a:endParaRPr lang="es-MX" sz="1200" b="1" dirty="0">
              <a:solidFill>
                <a:srgbClr val="404040"/>
              </a:solidFill>
              <a:latin typeface="Indivisa Text Sans"/>
            </a:endParaRPr>
          </a:p>
        </p:txBody>
      </p:sp>
      <p:cxnSp>
        <p:nvCxnSpPr>
          <p:cNvPr id="11" name="Conector recto 10">
            <a:extLst>
              <a:ext uri="{FF2B5EF4-FFF2-40B4-BE49-F238E27FC236}">
                <a16:creationId xmlns:a16="http://schemas.microsoft.com/office/drawing/2014/main" id="{2C5F7C94-8E67-48B8-A1BB-762C0F457E61}"/>
              </a:ext>
            </a:extLst>
          </p:cNvPr>
          <p:cNvCxnSpPr>
            <a:cxnSpLocks/>
          </p:cNvCxnSpPr>
          <p:nvPr/>
        </p:nvCxnSpPr>
        <p:spPr>
          <a:xfrm>
            <a:off x="1152055" y="821330"/>
            <a:ext cx="3503992" cy="0"/>
          </a:xfrm>
          <a:prstGeom prst="line">
            <a:avLst/>
          </a:prstGeom>
          <a:ln w="28575">
            <a:solidFill>
              <a:srgbClr val="9A1A2C"/>
            </a:solidFill>
          </a:ln>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F74E5279-6201-4E44-9EA4-0CBAC3295794}"/>
              </a:ext>
            </a:extLst>
          </p:cNvPr>
          <p:cNvSpPr txBox="1"/>
          <p:nvPr/>
        </p:nvSpPr>
        <p:spPr>
          <a:xfrm rot="16200000">
            <a:off x="-2628103" y="3167704"/>
            <a:ext cx="6159869" cy="400110"/>
          </a:xfrm>
          <a:prstGeom prst="rect">
            <a:avLst/>
          </a:prstGeom>
          <a:noFill/>
        </p:spPr>
        <p:txBody>
          <a:bodyPr wrap="square">
            <a:spAutoFit/>
          </a:bodyPr>
          <a:lstStyle/>
          <a:p>
            <a:pPr algn="ctr"/>
            <a:r>
              <a:rPr lang="es-E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Ventas y negociación para el asesor inmobiliario</a:t>
            </a:r>
          </a:p>
        </p:txBody>
      </p:sp>
      <p:pic>
        <p:nvPicPr>
          <p:cNvPr id="2" name="Imagen 1">
            <a:extLst>
              <a:ext uri="{FF2B5EF4-FFF2-40B4-BE49-F238E27FC236}">
                <a16:creationId xmlns:a16="http://schemas.microsoft.com/office/drawing/2014/main" id="{0DEA0536-F0AA-7F2C-547C-3521E84B0E6F}"/>
              </a:ext>
            </a:extLst>
          </p:cNvPr>
          <p:cNvPicPr>
            <a:picLocks noChangeAspect="1"/>
          </p:cNvPicPr>
          <p:nvPr/>
        </p:nvPicPr>
        <p:blipFill>
          <a:blip r:embed="rId2"/>
          <a:stretch>
            <a:fillRect/>
          </a:stretch>
        </p:blipFill>
        <p:spPr>
          <a:xfrm>
            <a:off x="1842582" y="5105321"/>
            <a:ext cx="2070450" cy="1478893"/>
          </a:xfrm>
          <a:prstGeom prst="rect">
            <a:avLst/>
          </a:prstGeom>
        </p:spPr>
      </p:pic>
    </p:spTree>
    <p:extLst>
      <p:ext uri="{BB962C8B-B14F-4D97-AF65-F5344CB8AC3E}">
        <p14:creationId xmlns:p14="http://schemas.microsoft.com/office/powerpoint/2010/main" val="3675231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BAA03157-CADA-481D-AEFD-796A46962A8C}"/>
              </a:ext>
            </a:extLst>
          </p:cNvPr>
          <p:cNvSpPr txBox="1"/>
          <p:nvPr/>
        </p:nvSpPr>
        <p:spPr>
          <a:xfrm>
            <a:off x="1106725" y="320962"/>
            <a:ext cx="3396354" cy="276999"/>
          </a:xfrm>
          <a:prstGeom prst="rect">
            <a:avLst/>
          </a:prstGeom>
          <a:noFill/>
        </p:spPr>
        <p:txBody>
          <a:bodyPr wrap="square">
            <a:spAutoFit/>
          </a:bodyPr>
          <a:lstStyle/>
          <a:p>
            <a:pPr marL="0" indent="0" algn="ctr">
              <a:buNone/>
            </a:pPr>
            <a:r>
              <a:rPr lang="es-MX" sz="1200" b="1" dirty="0">
                <a:solidFill>
                  <a:schemeClr val="tx1">
                    <a:lumMod val="75000"/>
                    <a:lumOff val="25000"/>
                  </a:schemeClr>
                </a:solidFill>
                <a:latin typeface="Indivisa Text Sans" pitchFamily="2" charset="77"/>
              </a:rPr>
              <a:t>CONTENIDO TEMÁTICO DETALLADO: </a:t>
            </a:r>
          </a:p>
        </p:txBody>
      </p:sp>
      <p:sp>
        <p:nvSpPr>
          <p:cNvPr id="9" name="CuadroTexto 8">
            <a:extLst>
              <a:ext uri="{FF2B5EF4-FFF2-40B4-BE49-F238E27FC236}">
                <a16:creationId xmlns:a16="http://schemas.microsoft.com/office/drawing/2014/main" id="{539DF68E-5EAF-48E8-9E7C-E03CBDD63DBF}"/>
              </a:ext>
            </a:extLst>
          </p:cNvPr>
          <p:cNvSpPr txBox="1"/>
          <p:nvPr/>
        </p:nvSpPr>
        <p:spPr>
          <a:xfrm>
            <a:off x="881909" y="950337"/>
            <a:ext cx="3991797" cy="4339650"/>
          </a:xfrm>
          <a:prstGeom prst="rect">
            <a:avLst/>
          </a:prstGeom>
          <a:noFill/>
        </p:spPr>
        <p:txBody>
          <a:bodyPr wrap="square">
            <a:spAutoFit/>
          </a:bodyPr>
          <a:lstStyle/>
          <a:p>
            <a:pPr algn="just"/>
            <a:r>
              <a:rPr lang="es-MX" sz="1200" b="1" dirty="0">
                <a:solidFill>
                  <a:srgbClr val="404040"/>
                </a:solidFill>
                <a:latin typeface="Indivisa Text Sans"/>
              </a:rPr>
              <a:t>Módulo I – MEET &amp; GREET &amp; HACKING THE SENSES</a:t>
            </a:r>
          </a:p>
          <a:p>
            <a:pPr algn="just"/>
            <a:endParaRPr lang="es-MX" sz="1200" b="1" dirty="0">
              <a:solidFill>
                <a:srgbClr val="404040"/>
              </a:solidFill>
              <a:latin typeface="Indivisa Text Sans"/>
            </a:endParaRPr>
          </a:p>
          <a:p>
            <a:pPr algn="just"/>
            <a:r>
              <a:rPr lang="es-ES" sz="1200" dirty="0">
                <a:solidFill>
                  <a:srgbClr val="404040"/>
                </a:solidFill>
                <a:latin typeface="Indivisa Text Sans"/>
              </a:rPr>
              <a:t>Algunos clientes saben lo que quieren, pero es posible que no lo pidan de manera proactiva. Sin un saludo, ese cliente puede salir por la puerta, lo que se traduce en una pérdida de ventas de tu parte. </a:t>
            </a:r>
          </a:p>
          <a:p>
            <a:pPr algn="just"/>
            <a:endParaRPr lang="es-ES" sz="1200" dirty="0">
              <a:solidFill>
                <a:srgbClr val="404040"/>
              </a:solidFill>
              <a:latin typeface="Indivisa Text Sans"/>
            </a:endParaRPr>
          </a:p>
          <a:p>
            <a:pPr algn="just"/>
            <a:r>
              <a:rPr lang="es-ES" sz="1200" dirty="0">
                <a:solidFill>
                  <a:srgbClr val="404040"/>
                </a:solidFill>
                <a:latin typeface="Indivisa Text Sans"/>
              </a:rPr>
              <a:t>Saludarlos les quita presión, permitiéndoles decir por qué están allí y qué necesitan de ti.</a:t>
            </a:r>
          </a:p>
          <a:p>
            <a:pPr algn="just"/>
            <a:endParaRPr lang="es-ES" sz="1200" dirty="0">
              <a:solidFill>
                <a:srgbClr val="404040"/>
              </a:solidFill>
              <a:latin typeface="Indivisa Text Sans"/>
            </a:endParaRPr>
          </a:p>
          <a:p>
            <a:pPr marL="171450" indent="-171450" algn="just">
              <a:buFont typeface="Arial" panose="020B0604020202020204" pitchFamily="34" charset="0"/>
              <a:buChar char="•"/>
            </a:pPr>
            <a:r>
              <a:rPr lang="es-ES" sz="1200" dirty="0">
                <a:solidFill>
                  <a:srgbClr val="404040"/>
                </a:solidFill>
                <a:latin typeface="Indivisa Text Sans"/>
              </a:rPr>
              <a:t>Tu contacto Visual, en línea con su mirada (sin ser fija)</a:t>
            </a:r>
          </a:p>
          <a:p>
            <a:pPr marL="171450" indent="-171450" algn="just">
              <a:buFont typeface="Arial" panose="020B0604020202020204" pitchFamily="34" charset="0"/>
              <a:buChar char="•"/>
            </a:pPr>
            <a:r>
              <a:rPr lang="es-ES" sz="1200" dirty="0">
                <a:solidFill>
                  <a:srgbClr val="404040"/>
                </a:solidFill>
                <a:latin typeface="Indivisa Text Sans"/>
              </a:rPr>
              <a:t>Tu contacto Físico, un saludo agradable y seguro (sin tratar de intimidar)</a:t>
            </a:r>
          </a:p>
          <a:p>
            <a:pPr marL="171450" indent="-171450" algn="just">
              <a:buFont typeface="Arial" panose="020B0604020202020204" pitchFamily="34" charset="0"/>
              <a:buChar char="•"/>
            </a:pPr>
            <a:r>
              <a:rPr lang="es-ES" sz="1200" dirty="0">
                <a:solidFill>
                  <a:srgbClr val="404040"/>
                </a:solidFill>
                <a:latin typeface="Indivisa Text Sans"/>
              </a:rPr>
              <a:t>Tu contacto Auditivo, tu dialogo de primer impacto</a:t>
            </a:r>
          </a:p>
          <a:p>
            <a:pPr marL="171450" indent="-171450" algn="just">
              <a:buFont typeface="Arial" panose="020B0604020202020204" pitchFamily="34" charset="0"/>
              <a:buChar char="•"/>
            </a:pPr>
            <a:endParaRPr lang="es-ES" sz="1200" dirty="0">
              <a:solidFill>
                <a:srgbClr val="404040"/>
              </a:solidFill>
              <a:latin typeface="Indivisa Text Sans"/>
            </a:endParaRPr>
          </a:p>
          <a:p>
            <a:pPr algn="just"/>
            <a:r>
              <a:rPr lang="es-ES" sz="1200" dirty="0">
                <a:solidFill>
                  <a:srgbClr val="404040"/>
                </a:solidFill>
                <a:latin typeface="Indivisa Text Sans"/>
              </a:rPr>
              <a:t>“Bienvenidos … Permítame presentarme, mi nombre es _____ y estoy a sus ordenes. ¿Con quien tengo el agrado de conversar el día de hoy? ____, Excelente! </a:t>
            </a:r>
          </a:p>
          <a:p>
            <a:pPr algn="just"/>
            <a:endParaRPr lang="es-ES" sz="1200" dirty="0">
              <a:solidFill>
                <a:srgbClr val="404040"/>
              </a:solidFill>
              <a:latin typeface="Indivisa Text Sans"/>
            </a:endParaRPr>
          </a:p>
          <a:p>
            <a:pPr algn="just"/>
            <a:r>
              <a:rPr lang="es-ES" sz="1200" dirty="0">
                <a:solidFill>
                  <a:srgbClr val="404040"/>
                </a:solidFill>
                <a:latin typeface="Indivisa Text Sans"/>
              </a:rPr>
              <a:t>¿Les parece bien si nos acomodamos para atenderles mejor en sus necesidades?  ….. GETING THE YESES!</a:t>
            </a:r>
            <a:endParaRPr lang="es-MX" sz="1200" b="1" dirty="0">
              <a:solidFill>
                <a:srgbClr val="404040"/>
              </a:solidFill>
              <a:latin typeface="Indivisa Text Sans"/>
            </a:endParaRPr>
          </a:p>
          <a:p>
            <a:pPr algn="just"/>
            <a:endParaRPr lang="es-MX" sz="1200" b="1" dirty="0">
              <a:solidFill>
                <a:srgbClr val="404040"/>
              </a:solidFill>
              <a:latin typeface="Indivisa Text Sans"/>
            </a:endParaRPr>
          </a:p>
          <a:p>
            <a:pPr algn="just"/>
            <a:endParaRPr lang="es-MX" sz="1200" b="1" dirty="0">
              <a:solidFill>
                <a:srgbClr val="404040"/>
              </a:solidFill>
              <a:latin typeface="Indivisa Text Sans"/>
            </a:endParaRPr>
          </a:p>
        </p:txBody>
      </p:sp>
      <p:cxnSp>
        <p:nvCxnSpPr>
          <p:cNvPr id="11" name="Conector recto 10">
            <a:extLst>
              <a:ext uri="{FF2B5EF4-FFF2-40B4-BE49-F238E27FC236}">
                <a16:creationId xmlns:a16="http://schemas.microsoft.com/office/drawing/2014/main" id="{2C5F7C94-8E67-48B8-A1BB-762C0F457E61}"/>
              </a:ext>
            </a:extLst>
          </p:cNvPr>
          <p:cNvCxnSpPr>
            <a:cxnSpLocks/>
          </p:cNvCxnSpPr>
          <p:nvPr/>
        </p:nvCxnSpPr>
        <p:spPr>
          <a:xfrm>
            <a:off x="1152055" y="821330"/>
            <a:ext cx="3503992" cy="0"/>
          </a:xfrm>
          <a:prstGeom prst="line">
            <a:avLst/>
          </a:prstGeom>
          <a:ln w="28575">
            <a:solidFill>
              <a:srgbClr val="9A1A2C"/>
            </a:solidFill>
          </a:ln>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F74E5279-6201-4E44-9EA4-0CBAC3295794}"/>
              </a:ext>
            </a:extLst>
          </p:cNvPr>
          <p:cNvSpPr txBox="1"/>
          <p:nvPr/>
        </p:nvSpPr>
        <p:spPr>
          <a:xfrm rot="16200000">
            <a:off x="-2628103" y="3167704"/>
            <a:ext cx="6159869" cy="400110"/>
          </a:xfrm>
          <a:prstGeom prst="rect">
            <a:avLst/>
          </a:prstGeom>
          <a:noFill/>
        </p:spPr>
        <p:txBody>
          <a:bodyPr wrap="square">
            <a:spAutoFit/>
          </a:bodyPr>
          <a:lstStyle/>
          <a:p>
            <a:pPr algn="ctr"/>
            <a:r>
              <a:rPr lang="es-E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Ventas y negociación para el asesor inmobiliario</a:t>
            </a:r>
          </a:p>
        </p:txBody>
      </p:sp>
      <p:pic>
        <p:nvPicPr>
          <p:cNvPr id="2" name="Imagen 1">
            <a:extLst>
              <a:ext uri="{FF2B5EF4-FFF2-40B4-BE49-F238E27FC236}">
                <a16:creationId xmlns:a16="http://schemas.microsoft.com/office/drawing/2014/main" id="{735CE375-0925-57AA-397B-D18C5DAFFA56}"/>
              </a:ext>
            </a:extLst>
          </p:cNvPr>
          <p:cNvPicPr>
            <a:picLocks noChangeAspect="1"/>
          </p:cNvPicPr>
          <p:nvPr/>
        </p:nvPicPr>
        <p:blipFill>
          <a:blip r:embed="rId2"/>
          <a:stretch>
            <a:fillRect/>
          </a:stretch>
        </p:blipFill>
        <p:spPr>
          <a:xfrm>
            <a:off x="1861290" y="5020416"/>
            <a:ext cx="2399228" cy="1552441"/>
          </a:xfrm>
          <a:prstGeom prst="rect">
            <a:avLst/>
          </a:prstGeom>
        </p:spPr>
      </p:pic>
    </p:spTree>
    <p:extLst>
      <p:ext uri="{BB962C8B-B14F-4D97-AF65-F5344CB8AC3E}">
        <p14:creationId xmlns:p14="http://schemas.microsoft.com/office/powerpoint/2010/main" val="2866940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BAA03157-CADA-481D-AEFD-796A46962A8C}"/>
              </a:ext>
            </a:extLst>
          </p:cNvPr>
          <p:cNvSpPr txBox="1"/>
          <p:nvPr/>
        </p:nvSpPr>
        <p:spPr>
          <a:xfrm>
            <a:off x="1106725" y="320962"/>
            <a:ext cx="3396354" cy="276999"/>
          </a:xfrm>
          <a:prstGeom prst="rect">
            <a:avLst/>
          </a:prstGeom>
          <a:noFill/>
        </p:spPr>
        <p:txBody>
          <a:bodyPr wrap="square">
            <a:spAutoFit/>
          </a:bodyPr>
          <a:lstStyle/>
          <a:p>
            <a:pPr marL="0" indent="0" algn="ctr">
              <a:buNone/>
            </a:pPr>
            <a:r>
              <a:rPr lang="es-MX" sz="1200" b="1" dirty="0">
                <a:solidFill>
                  <a:schemeClr val="tx1">
                    <a:lumMod val="75000"/>
                    <a:lumOff val="25000"/>
                  </a:schemeClr>
                </a:solidFill>
                <a:latin typeface="Indivisa Text Sans" pitchFamily="2" charset="77"/>
              </a:rPr>
              <a:t>CONTENIDO TEMÁTICO DETALLADO: </a:t>
            </a:r>
          </a:p>
        </p:txBody>
      </p:sp>
      <p:sp>
        <p:nvSpPr>
          <p:cNvPr id="9" name="CuadroTexto 8">
            <a:extLst>
              <a:ext uri="{FF2B5EF4-FFF2-40B4-BE49-F238E27FC236}">
                <a16:creationId xmlns:a16="http://schemas.microsoft.com/office/drawing/2014/main" id="{539DF68E-5EAF-48E8-9E7C-E03CBDD63DBF}"/>
              </a:ext>
            </a:extLst>
          </p:cNvPr>
          <p:cNvSpPr txBox="1"/>
          <p:nvPr/>
        </p:nvSpPr>
        <p:spPr>
          <a:xfrm>
            <a:off x="881909" y="950337"/>
            <a:ext cx="3991797" cy="4893647"/>
          </a:xfrm>
          <a:prstGeom prst="rect">
            <a:avLst/>
          </a:prstGeom>
          <a:noFill/>
        </p:spPr>
        <p:txBody>
          <a:bodyPr wrap="square">
            <a:spAutoFit/>
          </a:bodyPr>
          <a:lstStyle/>
          <a:p>
            <a:pPr algn="just"/>
            <a:r>
              <a:rPr lang="es-MX" sz="1200" b="1" dirty="0">
                <a:solidFill>
                  <a:srgbClr val="404040"/>
                </a:solidFill>
                <a:latin typeface="Indivisa Text Sans"/>
              </a:rPr>
              <a:t>Módulo II – KEY WORDS &amp; VOICE MODULATION</a:t>
            </a:r>
          </a:p>
          <a:p>
            <a:pPr algn="just"/>
            <a:endParaRPr lang="es-MX" sz="1200" b="1" dirty="0">
              <a:solidFill>
                <a:srgbClr val="404040"/>
              </a:solidFill>
              <a:latin typeface="Indivisa Text Sans"/>
            </a:endParaRPr>
          </a:p>
          <a:p>
            <a:pPr marL="171450" indent="-171450" algn="just">
              <a:buFont typeface="Arial" panose="020B0604020202020204" pitchFamily="34" charset="0"/>
              <a:buChar char="•"/>
            </a:pPr>
            <a:r>
              <a:rPr lang="es-ES" sz="1200" dirty="0">
                <a:solidFill>
                  <a:srgbClr val="404040"/>
                </a:solidFill>
                <a:latin typeface="Indivisa Text Sans"/>
              </a:rPr>
              <a:t>Mejorar … Su calidad de Vida</a:t>
            </a:r>
          </a:p>
          <a:p>
            <a:pPr marL="171450" indent="-171450" algn="just">
              <a:buFont typeface="Arial" panose="020B0604020202020204" pitchFamily="34" charset="0"/>
              <a:buChar char="•"/>
            </a:pPr>
            <a:r>
              <a:rPr lang="es-ES" sz="1200" dirty="0">
                <a:solidFill>
                  <a:srgbClr val="404040"/>
                </a:solidFill>
                <a:latin typeface="Indivisa Text Sans"/>
              </a:rPr>
              <a:t>Ventajas … Mayores</a:t>
            </a:r>
          </a:p>
          <a:p>
            <a:pPr marL="171450" indent="-171450" algn="just">
              <a:buFont typeface="Arial" panose="020B0604020202020204" pitchFamily="34" charset="0"/>
              <a:buChar char="•"/>
            </a:pPr>
            <a:r>
              <a:rPr lang="es-ES" sz="1200" dirty="0">
                <a:solidFill>
                  <a:srgbClr val="404040"/>
                </a:solidFill>
                <a:latin typeface="Indivisa Text Sans"/>
              </a:rPr>
              <a:t>Calidad ... Estilo</a:t>
            </a:r>
          </a:p>
          <a:p>
            <a:pPr marL="171450" indent="-171450" algn="just">
              <a:buFont typeface="Arial" panose="020B0604020202020204" pitchFamily="34" charset="0"/>
              <a:buChar char="•"/>
            </a:pPr>
            <a:r>
              <a:rPr lang="es-ES" sz="1200" dirty="0">
                <a:solidFill>
                  <a:srgbClr val="404040"/>
                </a:solidFill>
                <a:latin typeface="Indivisa Text Sans"/>
              </a:rPr>
              <a:t>Servicio … Atencion</a:t>
            </a:r>
          </a:p>
          <a:p>
            <a:pPr marL="171450" indent="-171450" algn="just">
              <a:buFont typeface="Arial" panose="020B0604020202020204" pitchFamily="34" charset="0"/>
              <a:buChar char="•"/>
            </a:pPr>
            <a:r>
              <a:rPr lang="es-ES" sz="1200" dirty="0">
                <a:solidFill>
                  <a:srgbClr val="404040"/>
                </a:solidFill>
                <a:latin typeface="Indivisa Text Sans"/>
              </a:rPr>
              <a:t>Certificaciones … Reconocimientos</a:t>
            </a:r>
          </a:p>
          <a:p>
            <a:pPr marL="171450" indent="-171450" algn="just">
              <a:buFont typeface="Arial" panose="020B0604020202020204" pitchFamily="34" charset="0"/>
              <a:buChar char="•"/>
            </a:pPr>
            <a:r>
              <a:rPr lang="es-ES" sz="1200" dirty="0">
                <a:solidFill>
                  <a:srgbClr val="404040"/>
                </a:solidFill>
                <a:latin typeface="Indivisa Text Sans"/>
              </a:rPr>
              <a:t>Exitoso … Zona</a:t>
            </a:r>
          </a:p>
          <a:p>
            <a:pPr marL="171450" indent="-171450" algn="just">
              <a:buFont typeface="Arial" panose="020B0604020202020204" pitchFamily="34" charset="0"/>
              <a:buChar char="•"/>
            </a:pPr>
            <a:r>
              <a:rPr lang="es-ES" sz="1200" dirty="0">
                <a:solidFill>
                  <a:srgbClr val="404040"/>
                </a:solidFill>
                <a:latin typeface="Indivisa Text Sans"/>
              </a:rPr>
              <a:t>Pleno potencial … Valor</a:t>
            </a:r>
          </a:p>
          <a:p>
            <a:pPr marL="171450" indent="-171450" algn="just">
              <a:buFont typeface="Arial" panose="020B0604020202020204" pitchFamily="34" charset="0"/>
              <a:buChar char="•"/>
            </a:pPr>
            <a:r>
              <a:rPr lang="es-ES" sz="1200" dirty="0">
                <a:solidFill>
                  <a:srgbClr val="404040"/>
                </a:solidFill>
                <a:latin typeface="Indivisa Text Sans"/>
              </a:rPr>
              <a:t>Lujo … Único</a:t>
            </a:r>
          </a:p>
          <a:p>
            <a:pPr marL="171450" indent="-171450" algn="just">
              <a:buFont typeface="Arial" panose="020B0604020202020204" pitchFamily="34" charset="0"/>
              <a:buChar char="•"/>
            </a:pPr>
            <a:r>
              <a:rPr lang="es-ES" sz="1200" dirty="0">
                <a:solidFill>
                  <a:srgbClr val="404040"/>
                </a:solidFill>
                <a:latin typeface="Indivisa Text Sans"/>
              </a:rPr>
              <a:t>Beneficios extendidos … Ampliar</a:t>
            </a:r>
          </a:p>
          <a:p>
            <a:pPr marL="171450" indent="-171450" algn="just">
              <a:buFont typeface="Arial" panose="020B0604020202020204" pitchFamily="34" charset="0"/>
              <a:buChar char="•"/>
            </a:pPr>
            <a:r>
              <a:rPr lang="es-ES" sz="1200" dirty="0">
                <a:solidFill>
                  <a:srgbClr val="404040"/>
                </a:solidFill>
                <a:latin typeface="Indivisa Text Sans"/>
              </a:rPr>
              <a:t>Orgullo … Reconocimiento</a:t>
            </a:r>
          </a:p>
          <a:p>
            <a:pPr marL="171450" indent="-171450" algn="just">
              <a:buFont typeface="Arial" panose="020B0604020202020204" pitchFamily="34" charset="0"/>
              <a:buChar char="•"/>
            </a:pPr>
            <a:r>
              <a:rPr lang="es-ES" sz="1200" dirty="0">
                <a:solidFill>
                  <a:srgbClr val="404040"/>
                </a:solidFill>
                <a:latin typeface="Indivisa Text Sans"/>
              </a:rPr>
              <a:t>Dar derecho a … Herencia</a:t>
            </a:r>
          </a:p>
          <a:p>
            <a:pPr marL="171450" indent="-171450" algn="just">
              <a:buFont typeface="Arial" panose="020B0604020202020204" pitchFamily="34" charset="0"/>
              <a:buChar char="•"/>
            </a:pPr>
            <a:r>
              <a:rPr lang="es-ES" sz="1200" dirty="0">
                <a:solidFill>
                  <a:srgbClr val="404040"/>
                </a:solidFill>
                <a:latin typeface="Indivisa Text Sans"/>
              </a:rPr>
              <a:t>Oportunidad … Tiempo Limitado</a:t>
            </a:r>
          </a:p>
          <a:p>
            <a:pPr marL="171450" indent="-171450" algn="just">
              <a:buFont typeface="Arial" panose="020B0604020202020204" pitchFamily="34" charset="0"/>
              <a:buChar char="•"/>
            </a:pPr>
            <a:r>
              <a:rPr lang="es-ES" sz="1200" dirty="0">
                <a:solidFill>
                  <a:srgbClr val="404040"/>
                </a:solidFill>
                <a:latin typeface="Indivisa Text Sans"/>
              </a:rPr>
              <a:t>Compartir … Momentos de Calidad Familiar</a:t>
            </a:r>
          </a:p>
          <a:p>
            <a:pPr marL="171450" indent="-171450" algn="just">
              <a:buFont typeface="Arial" panose="020B0604020202020204" pitchFamily="34" charset="0"/>
              <a:buChar char="•"/>
            </a:pPr>
            <a:r>
              <a:rPr lang="es-ES" sz="1200" dirty="0">
                <a:solidFill>
                  <a:srgbClr val="404040"/>
                </a:solidFill>
                <a:latin typeface="Indivisa Text Sans"/>
              </a:rPr>
              <a:t>Disfrute … Gozar</a:t>
            </a:r>
          </a:p>
          <a:p>
            <a:pPr marL="171450" indent="-171450" algn="just">
              <a:buFont typeface="Arial" panose="020B0604020202020204" pitchFamily="34" charset="0"/>
              <a:buChar char="•"/>
            </a:pPr>
            <a:r>
              <a:rPr lang="es-ES" sz="1200" dirty="0">
                <a:solidFill>
                  <a:srgbClr val="404040"/>
                </a:solidFill>
                <a:latin typeface="Indivisa Text Sans"/>
              </a:rPr>
              <a:t>Superior … Mayor a - Comparativo</a:t>
            </a:r>
          </a:p>
          <a:p>
            <a:pPr marL="171450" indent="-171450" algn="just">
              <a:buFont typeface="Arial" panose="020B0604020202020204" pitchFamily="34" charset="0"/>
              <a:buChar char="•"/>
            </a:pPr>
            <a:r>
              <a:rPr lang="es-ES" sz="1200" dirty="0">
                <a:solidFill>
                  <a:srgbClr val="404040"/>
                </a:solidFill>
                <a:latin typeface="Indivisa Text Sans"/>
              </a:rPr>
              <a:t>Valor monetario … Inversión</a:t>
            </a:r>
          </a:p>
          <a:p>
            <a:pPr marL="171450" indent="-171450" algn="just">
              <a:buFont typeface="Arial" panose="020B0604020202020204" pitchFamily="34" charset="0"/>
              <a:buChar char="•"/>
            </a:pPr>
            <a:r>
              <a:rPr lang="es-ES" sz="1200" dirty="0">
                <a:solidFill>
                  <a:srgbClr val="404040"/>
                </a:solidFill>
                <a:latin typeface="Indivisa Text Sans"/>
              </a:rPr>
              <a:t>Exclusivo … No todos tienen la posibilidad</a:t>
            </a:r>
          </a:p>
          <a:p>
            <a:pPr marL="171450" indent="-171450" algn="just">
              <a:buFont typeface="Arial" panose="020B0604020202020204" pitchFamily="34" charset="0"/>
              <a:buChar char="•"/>
            </a:pPr>
            <a:r>
              <a:rPr lang="es-ES" sz="1200" dirty="0">
                <a:solidFill>
                  <a:srgbClr val="404040"/>
                </a:solidFill>
                <a:latin typeface="Indivisa Text Sans"/>
              </a:rPr>
              <a:t>Residencial … Su </a:t>
            </a:r>
          </a:p>
          <a:p>
            <a:pPr marL="171450" indent="-171450" algn="just">
              <a:buFont typeface="Arial" panose="020B0604020202020204" pitchFamily="34" charset="0"/>
              <a:buChar char="•"/>
            </a:pPr>
            <a:r>
              <a:rPr lang="es-ES" sz="1200" dirty="0">
                <a:solidFill>
                  <a:srgbClr val="404040"/>
                </a:solidFill>
                <a:latin typeface="Indivisa Text Sans"/>
              </a:rPr>
              <a:t>Proporcionar (en lugar de dar)</a:t>
            </a:r>
          </a:p>
          <a:p>
            <a:pPr marL="171450" indent="-171450" algn="just">
              <a:buFont typeface="Arial" panose="020B0604020202020204" pitchFamily="34" charset="0"/>
              <a:buChar char="•"/>
            </a:pPr>
            <a:r>
              <a:rPr lang="es-ES" sz="1200" dirty="0">
                <a:solidFill>
                  <a:srgbClr val="404040"/>
                </a:solidFill>
                <a:latin typeface="Indivisa Text Sans"/>
              </a:rPr>
              <a:t>Amplio … Gran Espacio</a:t>
            </a:r>
          </a:p>
          <a:p>
            <a:pPr marL="171450" indent="-171450" algn="just">
              <a:buFont typeface="Arial" panose="020B0604020202020204" pitchFamily="34" charset="0"/>
              <a:buChar char="•"/>
            </a:pPr>
            <a:r>
              <a:rPr lang="es-ES" sz="1200" dirty="0">
                <a:solidFill>
                  <a:srgbClr val="404040"/>
                </a:solidFill>
                <a:latin typeface="Indivisa Text Sans"/>
              </a:rPr>
              <a:t>Experiencia … Nos dice cuando es el mejor momento</a:t>
            </a:r>
          </a:p>
          <a:p>
            <a:pPr marL="171450" indent="-171450" algn="just">
              <a:buFont typeface="Arial" panose="020B0604020202020204" pitchFamily="34" charset="0"/>
              <a:buChar char="•"/>
            </a:pPr>
            <a:r>
              <a:rPr lang="es-ES" sz="1200" dirty="0">
                <a:solidFill>
                  <a:srgbClr val="404040"/>
                </a:solidFill>
                <a:latin typeface="Indivisa Text Sans"/>
              </a:rPr>
              <a:t>Recuerdos … En la Familia perdura</a:t>
            </a:r>
            <a:endParaRPr lang="es-MX" sz="1200" dirty="0">
              <a:solidFill>
                <a:srgbClr val="404040"/>
              </a:solidFill>
              <a:latin typeface="Indivisa Text Sans"/>
            </a:endParaRPr>
          </a:p>
          <a:p>
            <a:pPr algn="just"/>
            <a:endParaRPr lang="es-MX" sz="1200" b="1" dirty="0">
              <a:solidFill>
                <a:srgbClr val="404040"/>
              </a:solidFill>
              <a:latin typeface="Indivisa Text Sans"/>
            </a:endParaRPr>
          </a:p>
        </p:txBody>
      </p:sp>
      <p:cxnSp>
        <p:nvCxnSpPr>
          <p:cNvPr id="11" name="Conector recto 10">
            <a:extLst>
              <a:ext uri="{FF2B5EF4-FFF2-40B4-BE49-F238E27FC236}">
                <a16:creationId xmlns:a16="http://schemas.microsoft.com/office/drawing/2014/main" id="{2C5F7C94-8E67-48B8-A1BB-762C0F457E61}"/>
              </a:ext>
            </a:extLst>
          </p:cNvPr>
          <p:cNvCxnSpPr>
            <a:cxnSpLocks/>
          </p:cNvCxnSpPr>
          <p:nvPr/>
        </p:nvCxnSpPr>
        <p:spPr>
          <a:xfrm>
            <a:off x="1152055" y="821330"/>
            <a:ext cx="3503992" cy="0"/>
          </a:xfrm>
          <a:prstGeom prst="line">
            <a:avLst/>
          </a:prstGeom>
          <a:ln w="28575">
            <a:solidFill>
              <a:srgbClr val="9A1A2C"/>
            </a:solidFill>
          </a:ln>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F74E5279-6201-4E44-9EA4-0CBAC3295794}"/>
              </a:ext>
            </a:extLst>
          </p:cNvPr>
          <p:cNvSpPr txBox="1"/>
          <p:nvPr/>
        </p:nvSpPr>
        <p:spPr>
          <a:xfrm rot="16200000">
            <a:off x="-2628103" y="3167704"/>
            <a:ext cx="6159869" cy="400110"/>
          </a:xfrm>
          <a:prstGeom prst="rect">
            <a:avLst/>
          </a:prstGeom>
          <a:noFill/>
        </p:spPr>
        <p:txBody>
          <a:bodyPr wrap="square">
            <a:spAutoFit/>
          </a:bodyPr>
          <a:lstStyle/>
          <a:p>
            <a:pPr algn="ctr"/>
            <a:r>
              <a:rPr lang="es-E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Ventas y negociación para el asesor inmobiliario</a:t>
            </a:r>
          </a:p>
        </p:txBody>
      </p:sp>
      <p:pic>
        <p:nvPicPr>
          <p:cNvPr id="2" name="Imagen 1">
            <a:extLst>
              <a:ext uri="{FF2B5EF4-FFF2-40B4-BE49-F238E27FC236}">
                <a16:creationId xmlns:a16="http://schemas.microsoft.com/office/drawing/2014/main" id="{684F8B01-A302-1586-B557-E05F4E990A9C}"/>
              </a:ext>
            </a:extLst>
          </p:cNvPr>
          <p:cNvPicPr>
            <a:picLocks noChangeAspect="1"/>
          </p:cNvPicPr>
          <p:nvPr/>
        </p:nvPicPr>
        <p:blipFill>
          <a:blip r:embed="rId2"/>
          <a:stretch>
            <a:fillRect/>
          </a:stretch>
        </p:blipFill>
        <p:spPr>
          <a:xfrm>
            <a:off x="2070165" y="5507004"/>
            <a:ext cx="1619926" cy="1214944"/>
          </a:xfrm>
          <a:prstGeom prst="rect">
            <a:avLst/>
          </a:prstGeom>
        </p:spPr>
      </p:pic>
    </p:spTree>
    <p:extLst>
      <p:ext uri="{BB962C8B-B14F-4D97-AF65-F5344CB8AC3E}">
        <p14:creationId xmlns:p14="http://schemas.microsoft.com/office/powerpoint/2010/main" val="857082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BAA03157-CADA-481D-AEFD-796A46962A8C}"/>
              </a:ext>
            </a:extLst>
          </p:cNvPr>
          <p:cNvSpPr txBox="1"/>
          <p:nvPr/>
        </p:nvSpPr>
        <p:spPr>
          <a:xfrm>
            <a:off x="1106725" y="320962"/>
            <a:ext cx="3396354" cy="276999"/>
          </a:xfrm>
          <a:prstGeom prst="rect">
            <a:avLst/>
          </a:prstGeom>
          <a:noFill/>
        </p:spPr>
        <p:txBody>
          <a:bodyPr wrap="square">
            <a:spAutoFit/>
          </a:bodyPr>
          <a:lstStyle/>
          <a:p>
            <a:pPr marL="0" indent="0" algn="ctr">
              <a:buNone/>
            </a:pPr>
            <a:r>
              <a:rPr lang="es-MX" sz="1200" b="1" dirty="0">
                <a:solidFill>
                  <a:schemeClr val="tx1">
                    <a:lumMod val="75000"/>
                    <a:lumOff val="25000"/>
                  </a:schemeClr>
                </a:solidFill>
                <a:latin typeface="Indivisa Text Sans" pitchFamily="2" charset="77"/>
              </a:rPr>
              <a:t>CONTENIDO TEMÁTICO DETALLADO: </a:t>
            </a:r>
          </a:p>
        </p:txBody>
      </p:sp>
      <p:sp>
        <p:nvSpPr>
          <p:cNvPr id="9" name="CuadroTexto 8">
            <a:extLst>
              <a:ext uri="{FF2B5EF4-FFF2-40B4-BE49-F238E27FC236}">
                <a16:creationId xmlns:a16="http://schemas.microsoft.com/office/drawing/2014/main" id="{539DF68E-5EAF-48E8-9E7C-E03CBDD63DBF}"/>
              </a:ext>
            </a:extLst>
          </p:cNvPr>
          <p:cNvSpPr txBox="1"/>
          <p:nvPr/>
        </p:nvSpPr>
        <p:spPr>
          <a:xfrm>
            <a:off x="881909" y="950337"/>
            <a:ext cx="3991797" cy="3600986"/>
          </a:xfrm>
          <a:prstGeom prst="rect">
            <a:avLst/>
          </a:prstGeom>
          <a:noFill/>
        </p:spPr>
        <p:txBody>
          <a:bodyPr wrap="square">
            <a:spAutoFit/>
          </a:bodyPr>
          <a:lstStyle/>
          <a:p>
            <a:pPr algn="just"/>
            <a:r>
              <a:rPr lang="es-MX" sz="1200" b="1" dirty="0">
                <a:solidFill>
                  <a:srgbClr val="404040"/>
                </a:solidFill>
                <a:latin typeface="Indivisa Text Sans"/>
              </a:rPr>
              <a:t>Módulo III – PROFILE &amp; ESTIMULATORS</a:t>
            </a:r>
          </a:p>
          <a:p>
            <a:pPr algn="just"/>
            <a:endParaRPr lang="es-MX" sz="1200" b="1" dirty="0">
              <a:solidFill>
                <a:srgbClr val="404040"/>
              </a:solidFill>
              <a:latin typeface="Indivisa Text Sans"/>
            </a:endParaRPr>
          </a:p>
          <a:p>
            <a:pPr algn="just"/>
            <a:endParaRPr lang="es-MX" sz="1200" b="1" dirty="0">
              <a:solidFill>
                <a:srgbClr val="404040"/>
              </a:solidFill>
              <a:latin typeface="Indivisa Text Sans"/>
            </a:endParaRPr>
          </a:p>
          <a:p>
            <a:pPr algn="just"/>
            <a:r>
              <a:rPr lang="es-ES" sz="1200" b="1" dirty="0">
                <a:solidFill>
                  <a:srgbClr val="404040"/>
                </a:solidFill>
                <a:latin typeface="Indivisa Text Sans"/>
              </a:rPr>
              <a:t>¿Cómo entender mejor a tu cliente?</a:t>
            </a:r>
          </a:p>
          <a:p>
            <a:pPr algn="just"/>
            <a:endParaRPr lang="es-ES" sz="1200" b="1" dirty="0">
              <a:solidFill>
                <a:srgbClr val="404040"/>
              </a:solidFill>
              <a:latin typeface="Indivisa Text Sans"/>
            </a:endParaRPr>
          </a:p>
          <a:p>
            <a:pPr algn="just"/>
            <a:r>
              <a:rPr lang="es-ES" sz="1200" dirty="0">
                <a:solidFill>
                  <a:srgbClr val="404040"/>
                </a:solidFill>
                <a:latin typeface="Indivisa Text Sans"/>
              </a:rPr>
              <a:t>Para conocer mejor a tu cliente, debes iniciar conociéndote a ti mismo. Esto, a su vez, da forma a tu interacción con tus clientes y puede conducir a relaciones más profundas y fructíferas (ventas). Anticipar las expectativas de tus clientes, te asegura credibilidad y mayor probabilidad en tu cierre. </a:t>
            </a:r>
          </a:p>
          <a:p>
            <a:pPr algn="just"/>
            <a:endParaRPr lang="es-ES" sz="1200" b="1" dirty="0">
              <a:solidFill>
                <a:srgbClr val="404040"/>
              </a:solidFill>
              <a:latin typeface="Indivisa Text Sans"/>
            </a:endParaRPr>
          </a:p>
          <a:p>
            <a:pPr algn="just"/>
            <a:endParaRPr lang="es-ES" sz="1200" b="1" dirty="0">
              <a:solidFill>
                <a:srgbClr val="404040"/>
              </a:solidFill>
              <a:latin typeface="Indivisa Text Sans"/>
            </a:endParaRPr>
          </a:p>
          <a:p>
            <a:pPr algn="just"/>
            <a:r>
              <a:rPr lang="es-ES" sz="1200" b="1" dirty="0">
                <a:solidFill>
                  <a:srgbClr val="404040"/>
                </a:solidFill>
                <a:latin typeface="Indivisa Text Sans"/>
              </a:rPr>
              <a:t>Valoración de Personalidad </a:t>
            </a:r>
            <a:r>
              <a:rPr lang="es-ES" sz="1200" b="1" dirty="0" err="1">
                <a:solidFill>
                  <a:srgbClr val="404040"/>
                </a:solidFill>
                <a:latin typeface="Indivisa Text Sans"/>
              </a:rPr>
              <a:t>On</a:t>
            </a:r>
            <a:r>
              <a:rPr lang="es-ES" sz="1200" b="1" dirty="0">
                <a:solidFill>
                  <a:srgbClr val="404040"/>
                </a:solidFill>
                <a:latin typeface="Indivisa Text Sans"/>
              </a:rPr>
              <a:t> Line (45min)</a:t>
            </a:r>
          </a:p>
          <a:p>
            <a:pPr algn="just"/>
            <a:endParaRPr lang="es-ES" sz="1200" b="1" dirty="0">
              <a:solidFill>
                <a:srgbClr val="404040"/>
              </a:solidFill>
              <a:latin typeface="Indivisa Text Sans"/>
            </a:endParaRPr>
          </a:p>
          <a:p>
            <a:pPr algn="just"/>
            <a:r>
              <a:rPr lang="es-MX" sz="1200" b="1" dirty="0">
                <a:solidFill>
                  <a:srgbClr val="404040"/>
                </a:solidFill>
                <a:latin typeface="Indivisa Text Sans"/>
                <a:hlinkClick r:id="rId2"/>
              </a:rPr>
              <a:t>https://www.123test.com/es/test-de-personalidad/</a:t>
            </a:r>
            <a:r>
              <a:rPr lang="es-MX" sz="1200" b="1" dirty="0">
                <a:solidFill>
                  <a:srgbClr val="404040"/>
                </a:solidFill>
                <a:latin typeface="Indivisa Text Sans"/>
              </a:rPr>
              <a:t> </a:t>
            </a:r>
          </a:p>
          <a:p>
            <a:pPr algn="just"/>
            <a:endParaRPr lang="es-MX" sz="1200" b="1" dirty="0">
              <a:solidFill>
                <a:srgbClr val="404040"/>
              </a:solidFill>
              <a:latin typeface="Indivisa Text Sans"/>
            </a:endParaRPr>
          </a:p>
          <a:p>
            <a:pPr algn="just"/>
            <a:endParaRPr lang="es-MX" sz="1200" b="1" dirty="0">
              <a:solidFill>
                <a:srgbClr val="404040"/>
              </a:solidFill>
              <a:latin typeface="Indivisa Text Sans"/>
            </a:endParaRPr>
          </a:p>
          <a:p>
            <a:pPr algn="just"/>
            <a:endParaRPr lang="es-MX" sz="1200" b="1" dirty="0">
              <a:solidFill>
                <a:srgbClr val="404040"/>
              </a:solidFill>
              <a:latin typeface="Indivisa Text Sans"/>
            </a:endParaRPr>
          </a:p>
          <a:p>
            <a:pPr algn="just"/>
            <a:endParaRPr lang="es-MX" sz="1200" b="1" dirty="0">
              <a:solidFill>
                <a:srgbClr val="404040"/>
              </a:solidFill>
              <a:latin typeface="Indivisa Text Sans"/>
            </a:endParaRPr>
          </a:p>
        </p:txBody>
      </p:sp>
      <p:cxnSp>
        <p:nvCxnSpPr>
          <p:cNvPr id="11" name="Conector recto 10">
            <a:extLst>
              <a:ext uri="{FF2B5EF4-FFF2-40B4-BE49-F238E27FC236}">
                <a16:creationId xmlns:a16="http://schemas.microsoft.com/office/drawing/2014/main" id="{2C5F7C94-8E67-48B8-A1BB-762C0F457E61}"/>
              </a:ext>
            </a:extLst>
          </p:cNvPr>
          <p:cNvCxnSpPr>
            <a:cxnSpLocks/>
          </p:cNvCxnSpPr>
          <p:nvPr/>
        </p:nvCxnSpPr>
        <p:spPr>
          <a:xfrm>
            <a:off x="1152055" y="821330"/>
            <a:ext cx="3503992" cy="0"/>
          </a:xfrm>
          <a:prstGeom prst="line">
            <a:avLst/>
          </a:prstGeom>
          <a:ln w="28575">
            <a:solidFill>
              <a:srgbClr val="9A1A2C"/>
            </a:solidFill>
          </a:ln>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F74E5279-6201-4E44-9EA4-0CBAC3295794}"/>
              </a:ext>
            </a:extLst>
          </p:cNvPr>
          <p:cNvSpPr txBox="1"/>
          <p:nvPr/>
        </p:nvSpPr>
        <p:spPr>
          <a:xfrm rot="16200000">
            <a:off x="-2628103" y="3167704"/>
            <a:ext cx="6159869" cy="400110"/>
          </a:xfrm>
          <a:prstGeom prst="rect">
            <a:avLst/>
          </a:prstGeom>
          <a:noFill/>
        </p:spPr>
        <p:txBody>
          <a:bodyPr wrap="square">
            <a:spAutoFit/>
          </a:bodyPr>
          <a:lstStyle/>
          <a:p>
            <a:pPr algn="ctr"/>
            <a:r>
              <a:rPr lang="es-E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Ventas y negociación para el asesor inmobiliario</a:t>
            </a:r>
          </a:p>
        </p:txBody>
      </p:sp>
      <p:pic>
        <p:nvPicPr>
          <p:cNvPr id="3" name="Imagen 2">
            <a:extLst>
              <a:ext uri="{FF2B5EF4-FFF2-40B4-BE49-F238E27FC236}">
                <a16:creationId xmlns:a16="http://schemas.microsoft.com/office/drawing/2014/main" id="{1DDDE232-4ECA-3314-DFF6-0D04925823FD}"/>
              </a:ext>
            </a:extLst>
          </p:cNvPr>
          <p:cNvPicPr>
            <a:picLocks noChangeAspect="1"/>
          </p:cNvPicPr>
          <p:nvPr/>
        </p:nvPicPr>
        <p:blipFill>
          <a:blip r:embed="rId3"/>
          <a:stretch>
            <a:fillRect/>
          </a:stretch>
        </p:blipFill>
        <p:spPr>
          <a:xfrm>
            <a:off x="959197" y="3951420"/>
            <a:ext cx="3829340" cy="817037"/>
          </a:xfrm>
          <a:prstGeom prst="rect">
            <a:avLst/>
          </a:prstGeom>
        </p:spPr>
      </p:pic>
    </p:spTree>
    <p:extLst>
      <p:ext uri="{BB962C8B-B14F-4D97-AF65-F5344CB8AC3E}">
        <p14:creationId xmlns:p14="http://schemas.microsoft.com/office/powerpoint/2010/main" val="4043536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BAA03157-CADA-481D-AEFD-796A46962A8C}"/>
              </a:ext>
            </a:extLst>
          </p:cNvPr>
          <p:cNvSpPr txBox="1"/>
          <p:nvPr/>
        </p:nvSpPr>
        <p:spPr>
          <a:xfrm>
            <a:off x="1106725" y="320962"/>
            <a:ext cx="3396354" cy="276999"/>
          </a:xfrm>
          <a:prstGeom prst="rect">
            <a:avLst/>
          </a:prstGeom>
          <a:noFill/>
        </p:spPr>
        <p:txBody>
          <a:bodyPr wrap="square">
            <a:spAutoFit/>
          </a:bodyPr>
          <a:lstStyle/>
          <a:p>
            <a:pPr marL="0" indent="0" algn="ctr">
              <a:buNone/>
            </a:pPr>
            <a:r>
              <a:rPr lang="es-MX" sz="1200" b="1" dirty="0">
                <a:solidFill>
                  <a:schemeClr val="tx1">
                    <a:lumMod val="75000"/>
                    <a:lumOff val="25000"/>
                  </a:schemeClr>
                </a:solidFill>
                <a:latin typeface="Indivisa Text Sans" pitchFamily="2" charset="77"/>
              </a:rPr>
              <a:t>CONTENIDO TEMÁTICO DETALLADO: </a:t>
            </a:r>
          </a:p>
        </p:txBody>
      </p:sp>
      <p:sp>
        <p:nvSpPr>
          <p:cNvPr id="9" name="CuadroTexto 8">
            <a:extLst>
              <a:ext uri="{FF2B5EF4-FFF2-40B4-BE49-F238E27FC236}">
                <a16:creationId xmlns:a16="http://schemas.microsoft.com/office/drawing/2014/main" id="{539DF68E-5EAF-48E8-9E7C-E03CBDD63DBF}"/>
              </a:ext>
            </a:extLst>
          </p:cNvPr>
          <p:cNvSpPr txBox="1"/>
          <p:nvPr/>
        </p:nvSpPr>
        <p:spPr>
          <a:xfrm>
            <a:off x="881909" y="950337"/>
            <a:ext cx="3991797" cy="276999"/>
          </a:xfrm>
          <a:prstGeom prst="rect">
            <a:avLst/>
          </a:prstGeom>
          <a:noFill/>
        </p:spPr>
        <p:txBody>
          <a:bodyPr wrap="square">
            <a:spAutoFit/>
          </a:bodyPr>
          <a:lstStyle/>
          <a:p>
            <a:pPr algn="just"/>
            <a:r>
              <a:rPr lang="es-MX" sz="1200" b="1" dirty="0">
                <a:solidFill>
                  <a:srgbClr val="404040"/>
                </a:solidFill>
                <a:latin typeface="Indivisa Text Sans"/>
              </a:rPr>
              <a:t>Documento Anexo</a:t>
            </a:r>
          </a:p>
        </p:txBody>
      </p:sp>
      <p:cxnSp>
        <p:nvCxnSpPr>
          <p:cNvPr id="11" name="Conector recto 10">
            <a:extLst>
              <a:ext uri="{FF2B5EF4-FFF2-40B4-BE49-F238E27FC236}">
                <a16:creationId xmlns:a16="http://schemas.microsoft.com/office/drawing/2014/main" id="{2C5F7C94-8E67-48B8-A1BB-762C0F457E61}"/>
              </a:ext>
            </a:extLst>
          </p:cNvPr>
          <p:cNvCxnSpPr>
            <a:cxnSpLocks/>
          </p:cNvCxnSpPr>
          <p:nvPr/>
        </p:nvCxnSpPr>
        <p:spPr>
          <a:xfrm>
            <a:off x="1152055" y="821330"/>
            <a:ext cx="3503992" cy="0"/>
          </a:xfrm>
          <a:prstGeom prst="line">
            <a:avLst/>
          </a:prstGeom>
          <a:ln w="28575">
            <a:solidFill>
              <a:srgbClr val="9A1A2C"/>
            </a:solidFill>
          </a:ln>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F74E5279-6201-4E44-9EA4-0CBAC3295794}"/>
              </a:ext>
            </a:extLst>
          </p:cNvPr>
          <p:cNvSpPr txBox="1"/>
          <p:nvPr/>
        </p:nvSpPr>
        <p:spPr>
          <a:xfrm rot="16200000">
            <a:off x="-2628103" y="3167704"/>
            <a:ext cx="6159869" cy="400110"/>
          </a:xfrm>
          <a:prstGeom prst="rect">
            <a:avLst/>
          </a:prstGeom>
          <a:noFill/>
        </p:spPr>
        <p:txBody>
          <a:bodyPr wrap="square">
            <a:spAutoFit/>
          </a:bodyPr>
          <a:lstStyle/>
          <a:p>
            <a:pPr algn="ctr"/>
            <a:r>
              <a:rPr lang="es-E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Ventas y negociación para el asesor inmobiliario</a:t>
            </a:r>
          </a:p>
        </p:txBody>
      </p:sp>
      <p:pic>
        <p:nvPicPr>
          <p:cNvPr id="4" name="Imagen 3">
            <a:extLst>
              <a:ext uri="{FF2B5EF4-FFF2-40B4-BE49-F238E27FC236}">
                <a16:creationId xmlns:a16="http://schemas.microsoft.com/office/drawing/2014/main" id="{037FFF5B-7D7C-833F-4BD4-D37D40E5DBBE}"/>
              </a:ext>
            </a:extLst>
          </p:cNvPr>
          <p:cNvPicPr>
            <a:picLocks noChangeAspect="1"/>
          </p:cNvPicPr>
          <p:nvPr/>
        </p:nvPicPr>
        <p:blipFill>
          <a:blip r:embed="rId2"/>
          <a:stretch>
            <a:fillRect/>
          </a:stretch>
        </p:blipFill>
        <p:spPr>
          <a:xfrm>
            <a:off x="1152055" y="1314030"/>
            <a:ext cx="3292893" cy="1837972"/>
          </a:xfrm>
          <a:prstGeom prst="rect">
            <a:avLst/>
          </a:prstGeom>
        </p:spPr>
      </p:pic>
      <p:sp>
        <p:nvSpPr>
          <p:cNvPr id="5" name="CuadroTexto 4">
            <a:extLst>
              <a:ext uri="{FF2B5EF4-FFF2-40B4-BE49-F238E27FC236}">
                <a16:creationId xmlns:a16="http://schemas.microsoft.com/office/drawing/2014/main" id="{C6DB8A27-4894-6311-7562-8F358BBADEF6}"/>
              </a:ext>
            </a:extLst>
          </p:cNvPr>
          <p:cNvSpPr txBox="1"/>
          <p:nvPr/>
        </p:nvSpPr>
        <p:spPr>
          <a:xfrm>
            <a:off x="859192" y="3291689"/>
            <a:ext cx="4089718" cy="3170099"/>
          </a:xfrm>
          <a:prstGeom prst="rect">
            <a:avLst/>
          </a:prstGeom>
          <a:noFill/>
        </p:spPr>
        <p:txBody>
          <a:bodyPr wrap="square">
            <a:spAutoFit/>
          </a:bodyPr>
          <a:lstStyle/>
          <a:p>
            <a:pPr algn="just"/>
            <a:r>
              <a:rPr lang="es-ES" sz="1200" b="1" dirty="0">
                <a:solidFill>
                  <a:srgbClr val="404040"/>
                </a:solidFill>
                <a:latin typeface="Indivisa Text Sans"/>
              </a:rPr>
              <a:t>El Conductor: </a:t>
            </a:r>
            <a:r>
              <a:rPr lang="es-ES" sz="1200" dirty="0">
                <a:solidFill>
                  <a:srgbClr val="404040"/>
                </a:solidFill>
                <a:latin typeface="Indivisa Text Sans"/>
              </a:rPr>
              <a:t>Son impulsores, están orientados a la acción y objetivos, se esfuerzan por obtener resultados y reaccionan rápidamente. Son decididos, independientes, disciplinados, </a:t>
            </a:r>
          </a:p>
          <a:p>
            <a:pPr algn="just"/>
            <a:r>
              <a:rPr lang="es-ES" sz="1200" dirty="0">
                <a:solidFill>
                  <a:srgbClr val="404040"/>
                </a:solidFill>
                <a:latin typeface="Indivisa Text Sans"/>
              </a:rPr>
              <a:t>prácticos y eficientes.</a:t>
            </a:r>
          </a:p>
          <a:p>
            <a:pPr algn="just"/>
            <a:endParaRPr lang="es-ES" sz="800" dirty="0">
              <a:solidFill>
                <a:srgbClr val="404040"/>
              </a:solidFill>
              <a:latin typeface="Indivisa Text Sans"/>
            </a:endParaRPr>
          </a:p>
          <a:p>
            <a:pPr algn="just"/>
            <a:r>
              <a:rPr lang="es-ES" sz="1200" b="1" dirty="0">
                <a:solidFill>
                  <a:srgbClr val="404040"/>
                </a:solidFill>
                <a:latin typeface="Indivisa Text Sans"/>
              </a:rPr>
              <a:t>El Analítico: </a:t>
            </a:r>
            <a:r>
              <a:rPr lang="es-ES" sz="1200" dirty="0">
                <a:solidFill>
                  <a:srgbClr val="404040"/>
                </a:solidFill>
                <a:latin typeface="Indivisa Text Sans"/>
              </a:rPr>
              <a:t>Los analíticos se preocupan por estar organizados, tener información objetiva y precisa. Deben ser precisos, ordenados y metódicos.</a:t>
            </a:r>
          </a:p>
          <a:p>
            <a:pPr algn="just"/>
            <a:endParaRPr lang="es-ES" sz="1200" dirty="0">
              <a:solidFill>
                <a:srgbClr val="404040"/>
              </a:solidFill>
              <a:latin typeface="Indivisa Text Sans"/>
            </a:endParaRPr>
          </a:p>
          <a:p>
            <a:pPr algn="just"/>
            <a:r>
              <a:rPr lang="es-ES" sz="1200" b="1" dirty="0">
                <a:solidFill>
                  <a:srgbClr val="404040"/>
                </a:solidFill>
                <a:latin typeface="Indivisa Text Sans"/>
              </a:rPr>
              <a:t>El Sociable: </a:t>
            </a:r>
            <a:r>
              <a:rPr lang="es-ES" sz="1200" dirty="0">
                <a:solidFill>
                  <a:srgbClr val="404040"/>
                </a:solidFill>
                <a:latin typeface="Indivisa Text Sans"/>
              </a:rPr>
              <a:t>Los Sociables prosperan con la cooperación, la seguridad personal y la aceptación de sus familiares o compañeros.</a:t>
            </a:r>
          </a:p>
          <a:p>
            <a:pPr algn="just"/>
            <a:r>
              <a:rPr lang="es-ES" sz="1200" dirty="0">
                <a:solidFill>
                  <a:srgbClr val="404040"/>
                </a:solidFill>
                <a:latin typeface="Indivisa Text Sans"/>
              </a:rPr>
              <a:t> </a:t>
            </a:r>
          </a:p>
          <a:p>
            <a:pPr algn="just"/>
            <a:r>
              <a:rPr lang="es-ES" sz="1200" b="1" dirty="0">
                <a:solidFill>
                  <a:srgbClr val="404040"/>
                </a:solidFill>
                <a:latin typeface="Indivisa Text Sans"/>
              </a:rPr>
              <a:t>El Expresivo: </a:t>
            </a:r>
            <a:r>
              <a:rPr lang="es-ES" sz="1200" dirty="0">
                <a:solidFill>
                  <a:srgbClr val="404040"/>
                </a:solidFill>
                <a:latin typeface="Indivisa Text Sans"/>
              </a:rPr>
              <a:t>Los expresivos disfrutan de la participación, la emoción y la interacción interpersonal. Son sociables, estimulantes, entusiastas y buenos para involucrar y motivar a los demás. </a:t>
            </a:r>
            <a:endParaRPr lang="es-MX" sz="1200" dirty="0">
              <a:solidFill>
                <a:srgbClr val="404040"/>
              </a:solidFill>
              <a:latin typeface="Indivisa Text Sans"/>
            </a:endParaRPr>
          </a:p>
        </p:txBody>
      </p:sp>
    </p:spTree>
    <p:extLst>
      <p:ext uri="{BB962C8B-B14F-4D97-AF65-F5344CB8AC3E}">
        <p14:creationId xmlns:p14="http://schemas.microsoft.com/office/powerpoint/2010/main" val="40936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BAA03157-CADA-481D-AEFD-796A46962A8C}"/>
              </a:ext>
            </a:extLst>
          </p:cNvPr>
          <p:cNvSpPr txBox="1"/>
          <p:nvPr/>
        </p:nvSpPr>
        <p:spPr>
          <a:xfrm>
            <a:off x="1106725" y="320962"/>
            <a:ext cx="3396354" cy="276999"/>
          </a:xfrm>
          <a:prstGeom prst="rect">
            <a:avLst/>
          </a:prstGeom>
          <a:noFill/>
        </p:spPr>
        <p:txBody>
          <a:bodyPr wrap="square">
            <a:spAutoFit/>
          </a:bodyPr>
          <a:lstStyle/>
          <a:p>
            <a:pPr marL="0" indent="0" algn="ctr">
              <a:buNone/>
            </a:pPr>
            <a:r>
              <a:rPr lang="es-MX" sz="1200" b="1" dirty="0">
                <a:solidFill>
                  <a:schemeClr val="tx1">
                    <a:lumMod val="75000"/>
                    <a:lumOff val="25000"/>
                  </a:schemeClr>
                </a:solidFill>
                <a:latin typeface="Indivisa Text Sans" pitchFamily="2" charset="77"/>
              </a:rPr>
              <a:t>CONTENIDO TEMÁTICO DETALLADO: </a:t>
            </a:r>
          </a:p>
        </p:txBody>
      </p:sp>
      <p:sp>
        <p:nvSpPr>
          <p:cNvPr id="9" name="CuadroTexto 8">
            <a:extLst>
              <a:ext uri="{FF2B5EF4-FFF2-40B4-BE49-F238E27FC236}">
                <a16:creationId xmlns:a16="http://schemas.microsoft.com/office/drawing/2014/main" id="{539DF68E-5EAF-48E8-9E7C-E03CBDD63DBF}"/>
              </a:ext>
            </a:extLst>
          </p:cNvPr>
          <p:cNvSpPr txBox="1"/>
          <p:nvPr/>
        </p:nvSpPr>
        <p:spPr>
          <a:xfrm>
            <a:off x="881909" y="950337"/>
            <a:ext cx="4093912" cy="5078313"/>
          </a:xfrm>
          <a:prstGeom prst="rect">
            <a:avLst/>
          </a:prstGeom>
          <a:noFill/>
        </p:spPr>
        <p:txBody>
          <a:bodyPr wrap="square">
            <a:spAutoFit/>
          </a:bodyPr>
          <a:lstStyle/>
          <a:p>
            <a:pPr algn="just"/>
            <a:r>
              <a:rPr lang="es-MX" sz="1200" b="1" dirty="0">
                <a:solidFill>
                  <a:srgbClr val="404040"/>
                </a:solidFill>
                <a:latin typeface="Indivisa Text Sans"/>
              </a:rPr>
              <a:t>Módulo IV - DISCOVERY</a:t>
            </a:r>
          </a:p>
          <a:p>
            <a:pPr algn="just"/>
            <a:endParaRPr lang="es-MX" sz="1200" b="1" dirty="0">
              <a:solidFill>
                <a:srgbClr val="404040"/>
              </a:solidFill>
              <a:latin typeface="Indivisa Text Sans"/>
            </a:endParaRPr>
          </a:p>
          <a:p>
            <a:pPr algn="just"/>
            <a:r>
              <a:rPr lang="es-ES" sz="1200" b="1" dirty="0">
                <a:solidFill>
                  <a:srgbClr val="404040"/>
                </a:solidFill>
                <a:latin typeface="Indivisa Text Sans"/>
              </a:rPr>
              <a:t>¿Cómo hacer preguntas?</a:t>
            </a:r>
          </a:p>
          <a:p>
            <a:pPr algn="just"/>
            <a:endParaRPr lang="es-ES" sz="1200" dirty="0">
              <a:solidFill>
                <a:srgbClr val="404040"/>
              </a:solidFill>
              <a:latin typeface="Indivisa Text Sans"/>
            </a:endParaRPr>
          </a:p>
          <a:p>
            <a:pPr algn="just"/>
            <a:r>
              <a:rPr lang="es-ES" sz="1200" dirty="0">
                <a:solidFill>
                  <a:srgbClr val="404040"/>
                </a:solidFill>
                <a:latin typeface="Indivisa Text Sans"/>
              </a:rPr>
              <a:t>Al mostrar una propiedad a posibles compradores, pedirles que expresen sus sentimientos sobre la propiedad puede brindarte la información que puedes usar para el cierre de venta. Esto puede ayudarte a entender cosas como:</a:t>
            </a:r>
          </a:p>
          <a:p>
            <a:pPr algn="just"/>
            <a:endParaRPr lang="es-ES" sz="1200" dirty="0">
              <a:solidFill>
                <a:srgbClr val="404040"/>
              </a:solidFill>
              <a:latin typeface="Indivisa Text Sans"/>
            </a:endParaRPr>
          </a:p>
          <a:p>
            <a:pPr marL="171450" indent="-171450" algn="just">
              <a:buFont typeface="Arial" panose="020B0604020202020204" pitchFamily="34" charset="0"/>
              <a:buChar char="•"/>
            </a:pPr>
            <a:r>
              <a:rPr lang="es-ES" sz="1200" dirty="0">
                <a:solidFill>
                  <a:srgbClr val="404040"/>
                </a:solidFill>
                <a:latin typeface="Indivisa Text Sans"/>
              </a:rPr>
              <a:t>Los gustos personales de tu comprador</a:t>
            </a:r>
          </a:p>
          <a:p>
            <a:pPr marL="171450" indent="-171450" algn="just">
              <a:buFont typeface="Arial" panose="020B0604020202020204" pitchFamily="34" charset="0"/>
              <a:buChar char="•"/>
            </a:pPr>
            <a:r>
              <a:rPr lang="es-ES" sz="1200" dirty="0">
                <a:solidFill>
                  <a:srgbClr val="404040"/>
                </a:solidFill>
                <a:latin typeface="Indivisa Text Sans"/>
              </a:rPr>
              <a:t>Sus planes para la propiedad.</a:t>
            </a:r>
          </a:p>
          <a:p>
            <a:pPr marL="171450" indent="-171450" algn="just">
              <a:buFont typeface="Arial" panose="020B0604020202020204" pitchFamily="34" charset="0"/>
              <a:buChar char="•"/>
            </a:pPr>
            <a:r>
              <a:rPr lang="es-ES" sz="1200" dirty="0">
                <a:solidFill>
                  <a:srgbClr val="404040"/>
                </a:solidFill>
                <a:latin typeface="Indivisa Text Sans"/>
              </a:rPr>
              <a:t>Lo que necesitan de una propiedad para promulgar esos planes</a:t>
            </a:r>
          </a:p>
          <a:p>
            <a:pPr marL="171450" indent="-171450" algn="just">
              <a:buFont typeface="Arial" panose="020B0604020202020204" pitchFamily="34" charset="0"/>
              <a:buChar char="•"/>
            </a:pPr>
            <a:r>
              <a:rPr lang="es-ES" sz="1200" dirty="0">
                <a:solidFill>
                  <a:srgbClr val="404040"/>
                </a:solidFill>
                <a:latin typeface="Indivisa Text Sans"/>
              </a:rPr>
              <a:t>Áreas de compromiso</a:t>
            </a:r>
          </a:p>
          <a:p>
            <a:pPr algn="just"/>
            <a:endParaRPr lang="es-ES" sz="1200" dirty="0">
              <a:solidFill>
                <a:srgbClr val="404040"/>
              </a:solidFill>
              <a:latin typeface="Indivisa Text Sans"/>
            </a:endParaRPr>
          </a:p>
          <a:p>
            <a:pPr algn="just"/>
            <a:r>
              <a:rPr lang="es-ES" sz="1200" dirty="0">
                <a:solidFill>
                  <a:srgbClr val="404040"/>
                </a:solidFill>
                <a:latin typeface="Indivisa Text Sans"/>
              </a:rPr>
              <a:t>A menudo, las respuestas a sus preguntas pueden ayudarlo a identificar preguntas adicionales que pueden proporcionar respuestas útiles y específicas. Repetir las respuestas de un comprador puede ayudarlo a confirmar que lo entendió correctamente y darle la oportunidad de explicar más su razonamiento.</a:t>
            </a:r>
          </a:p>
          <a:p>
            <a:pPr algn="just"/>
            <a:endParaRPr lang="es-ES" sz="1200" b="1" dirty="0">
              <a:solidFill>
                <a:srgbClr val="404040"/>
              </a:solidFill>
              <a:latin typeface="Indivisa Text Sans"/>
            </a:endParaRPr>
          </a:p>
          <a:p>
            <a:pPr algn="just"/>
            <a:endParaRPr lang="es-MX" sz="1200" b="1" dirty="0">
              <a:solidFill>
                <a:srgbClr val="404040"/>
              </a:solidFill>
              <a:latin typeface="Indivisa Text Sans"/>
            </a:endParaRPr>
          </a:p>
          <a:p>
            <a:pPr algn="just"/>
            <a:endParaRPr lang="es-MX" sz="1200" b="1" dirty="0">
              <a:solidFill>
                <a:srgbClr val="404040"/>
              </a:solidFill>
              <a:latin typeface="Indivisa Text Sans"/>
            </a:endParaRPr>
          </a:p>
          <a:p>
            <a:pPr algn="just"/>
            <a:endParaRPr lang="es-MX" sz="1200" b="1" dirty="0">
              <a:solidFill>
                <a:srgbClr val="404040"/>
              </a:solidFill>
              <a:latin typeface="Indivisa Text Sans"/>
            </a:endParaRPr>
          </a:p>
          <a:p>
            <a:pPr algn="just"/>
            <a:endParaRPr lang="es-MX" sz="1200" b="1" dirty="0">
              <a:solidFill>
                <a:srgbClr val="404040"/>
              </a:solidFill>
              <a:latin typeface="Indivisa Text Sans"/>
            </a:endParaRPr>
          </a:p>
        </p:txBody>
      </p:sp>
      <p:cxnSp>
        <p:nvCxnSpPr>
          <p:cNvPr id="11" name="Conector recto 10">
            <a:extLst>
              <a:ext uri="{FF2B5EF4-FFF2-40B4-BE49-F238E27FC236}">
                <a16:creationId xmlns:a16="http://schemas.microsoft.com/office/drawing/2014/main" id="{2C5F7C94-8E67-48B8-A1BB-762C0F457E61}"/>
              </a:ext>
            </a:extLst>
          </p:cNvPr>
          <p:cNvCxnSpPr>
            <a:cxnSpLocks/>
          </p:cNvCxnSpPr>
          <p:nvPr/>
        </p:nvCxnSpPr>
        <p:spPr>
          <a:xfrm>
            <a:off x="1152055" y="821330"/>
            <a:ext cx="3503992" cy="0"/>
          </a:xfrm>
          <a:prstGeom prst="line">
            <a:avLst/>
          </a:prstGeom>
          <a:ln w="28575">
            <a:solidFill>
              <a:srgbClr val="9A1A2C"/>
            </a:solidFill>
          </a:ln>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F74E5279-6201-4E44-9EA4-0CBAC3295794}"/>
              </a:ext>
            </a:extLst>
          </p:cNvPr>
          <p:cNvSpPr txBox="1"/>
          <p:nvPr/>
        </p:nvSpPr>
        <p:spPr>
          <a:xfrm rot="16200000">
            <a:off x="-2628103" y="3167704"/>
            <a:ext cx="6159869" cy="400110"/>
          </a:xfrm>
          <a:prstGeom prst="rect">
            <a:avLst/>
          </a:prstGeom>
          <a:noFill/>
        </p:spPr>
        <p:txBody>
          <a:bodyPr wrap="square">
            <a:spAutoFit/>
          </a:bodyPr>
          <a:lstStyle/>
          <a:p>
            <a:pPr algn="ctr"/>
            <a:r>
              <a:rPr lang="es-E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Ventas y negociación para el asesor inmobiliario</a:t>
            </a:r>
          </a:p>
        </p:txBody>
      </p:sp>
      <p:pic>
        <p:nvPicPr>
          <p:cNvPr id="2" name="Imagen 1">
            <a:extLst>
              <a:ext uri="{FF2B5EF4-FFF2-40B4-BE49-F238E27FC236}">
                <a16:creationId xmlns:a16="http://schemas.microsoft.com/office/drawing/2014/main" id="{18152061-8D18-987B-71FC-52218683BD0E}"/>
              </a:ext>
            </a:extLst>
          </p:cNvPr>
          <p:cNvPicPr>
            <a:picLocks noChangeAspect="1"/>
          </p:cNvPicPr>
          <p:nvPr/>
        </p:nvPicPr>
        <p:blipFill>
          <a:blip r:embed="rId2"/>
          <a:stretch>
            <a:fillRect/>
          </a:stretch>
        </p:blipFill>
        <p:spPr>
          <a:xfrm>
            <a:off x="1879183" y="5102961"/>
            <a:ext cx="2145105" cy="1608828"/>
          </a:xfrm>
          <a:prstGeom prst="rect">
            <a:avLst/>
          </a:prstGeom>
        </p:spPr>
      </p:pic>
    </p:spTree>
    <p:extLst>
      <p:ext uri="{BB962C8B-B14F-4D97-AF65-F5344CB8AC3E}">
        <p14:creationId xmlns:p14="http://schemas.microsoft.com/office/powerpoint/2010/main" val="2630406564"/>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CFCFA9F232CEF942A949307F3E9ED4F7" ma:contentTypeVersion="25" ma:contentTypeDescription="Crear nuevo documento." ma:contentTypeScope="" ma:versionID="a912953e788b414a42712e2bd732fafe">
  <xsd:schema xmlns:xsd="http://www.w3.org/2001/XMLSchema" xmlns:xs="http://www.w3.org/2001/XMLSchema" xmlns:p="http://schemas.microsoft.com/office/2006/metadata/properties" xmlns:ns3="ee782b36-4aee-44c8-8f2e-d56451d30196" xmlns:ns4="37f997f1-cfe9-49c1-aeac-0ff5fde7b922" targetNamespace="http://schemas.microsoft.com/office/2006/metadata/properties" ma:root="true" ma:fieldsID="42da542b25ec814aee846159f87eaefc" ns3:_="" ns4:_="">
    <xsd:import namespace="ee782b36-4aee-44c8-8f2e-d56451d30196"/>
    <xsd:import namespace="37f997f1-cfe9-49c1-aeac-0ff5fde7b922"/>
    <xsd:element name="properties">
      <xsd:complexType>
        <xsd:sequence>
          <xsd:element name="documentManagement">
            <xsd:complexType>
              <xsd:all>
                <xsd:element ref="ns3:NotebookType" minOccurs="0"/>
                <xsd:element ref="ns3:FolderType" minOccurs="0"/>
                <xsd:element ref="ns3:Owner" minOccurs="0"/>
                <xsd:element ref="ns3:DefaultSectionNames"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4:SharedWithUsers" minOccurs="0"/>
                <xsd:element ref="ns4:SharedWithDetails" minOccurs="0"/>
                <xsd:element ref="ns4:SharingHintHash"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782b36-4aee-44c8-8f2e-d56451d30196"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Owner" ma:index="10"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1" nillable="true" ma:displayName="Default Section Names" ma:internalName="DefaultSectionNames">
      <xsd:simpleType>
        <xsd:restriction base="dms:Note">
          <xsd:maxLength value="255"/>
        </xsd:restriction>
      </xsd:simpleType>
    </xsd:element>
    <xsd:element name="AppVersion" ma:index="12" nillable="true" ma:displayName="App Version" ma:internalName="AppVersion">
      <xsd:simpleType>
        <xsd:restriction base="dms:Text"/>
      </xsd:simpleType>
    </xsd:element>
    <xsd:element name="Teachers" ma:index="13"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4"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5"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16" nillable="true" ma:displayName="Invited Teachers" ma:internalName="Invited_Teachers">
      <xsd:simpleType>
        <xsd:restriction base="dms:Note">
          <xsd:maxLength value="255"/>
        </xsd:restriction>
      </xsd:simpleType>
    </xsd:element>
    <xsd:element name="Invited_Students" ma:index="17" nillable="true" ma:displayName="Invited Students" ma:internalName="Invited_Students">
      <xsd:simpleType>
        <xsd:restriction base="dms:Note">
          <xsd:maxLength value="255"/>
        </xsd:restriction>
      </xsd:simpleType>
    </xsd:element>
    <xsd:element name="Self_Registration_Enabled" ma:index="18" nillable="true" ma:displayName="Self_Registration_Enabled" ma:internalName="Self_Registration_Enabled">
      <xsd:simpleType>
        <xsd:restriction base="dms:Boolean"/>
      </xsd:simpleType>
    </xsd:element>
    <xsd:element name="Has_Teacher_Only_SectionGroup" ma:index="19" nillable="true" ma:displayName="Has Teacher Only SectionGroup" ma:internalName="Has_Teacher_Only_SectionGroup">
      <xsd:simpleType>
        <xsd:restriction base="dms:Boolean"/>
      </xsd:simpleType>
    </xsd:element>
    <xsd:element name="MediaServiceMetadata" ma:index="23" nillable="true" ma:displayName="MediaServiceMetadata" ma:hidden="true" ma:internalName="MediaServiceMetadata" ma:readOnly="true">
      <xsd:simpleType>
        <xsd:restriction base="dms:Note"/>
      </xsd:simpleType>
    </xsd:element>
    <xsd:element name="MediaServiceFastMetadata" ma:index="24" nillable="true" ma:displayName="MediaServiceFastMetadata" ma:hidden="true" ma:internalName="MediaServiceFastMetadata" ma:readOnly="true">
      <xsd:simpleType>
        <xsd:restriction base="dms:Note"/>
      </xsd:simpleType>
    </xsd:element>
    <xsd:element name="MediaServiceDateTaken" ma:index="25" nillable="true" ma:displayName="MediaServiceDateTaken" ma:hidden="true" ma:internalName="MediaServiceDateTaken" ma:readOnly="true">
      <xsd:simpleType>
        <xsd:restriction base="dms:Text"/>
      </xsd:simpleType>
    </xsd:element>
    <xsd:element name="MediaServiceAutoTags" ma:index="26" nillable="true" ma:displayName="MediaServiceAutoTags" ma:internalName="MediaServiceAutoTags" ma:readOnly="true">
      <xsd:simpleType>
        <xsd:restriction base="dms:Text"/>
      </xsd:simpleType>
    </xsd:element>
    <xsd:element name="MediaServiceOCR" ma:index="27" nillable="true" ma:displayName="MediaServiceOCR" ma:internalName="MediaServiceOCR" ma:readOnly="true">
      <xsd:simpleType>
        <xsd:restriction base="dms:Note">
          <xsd:maxLength value="255"/>
        </xsd:restriction>
      </xsd:simpleType>
    </xsd:element>
    <xsd:element name="MediaServiceGenerationTime" ma:index="28" nillable="true" ma:displayName="MediaServiceGenerationTime" ma:hidden="true" ma:internalName="MediaServiceGenerationTime" ma:readOnly="true">
      <xsd:simpleType>
        <xsd:restriction base="dms:Text"/>
      </xsd:simpleType>
    </xsd:element>
    <xsd:element name="MediaServiceEventHashCode" ma:index="29" nillable="true" ma:displayName="MediaServiceEventHashCode" ma:hidden="true" ma:internalName="MediaServiceEventHashCode" ma:readOnly="true">
      <xsd:simpleType>
        <xsd:restriction base="dms:Text"/>
      </xsd:simpleType>
    </xsd:element>
    <xsd:element name="MediaServiceLocation" ma:index="30" nillable="true" ma:displayName="Location" ma:internalName="MediaServiceLocation" ma:readOnly="true">
      <xsd:simpleType>
        <xsd:restriction base="dms:Text"/>
      </xsd:simpleType>
    </xsd:element>
    <xsd:element name="MediaServiceAutoKeyPoints" ma:index="31" nillable="true" ma:displayName="MediaServiceAutoKeyPoints" ma:hidden="true" ma:internalName="MediaServiceAutoKeyPoints" ma:readOnly="true">
      <xsd:simpleType>
        <xsd:restriction base="dms:Note"/>
      </xsd:simpleType>
    </xsd:element>
    <xsd:element name="MediaServiceKeyPoints" ma:index="3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f997f1-cfe9-49c1-aeac-0ff5fde7b922" elementFormDefault="qualified">
    <xsd:import namespace="http://schemas.microsoft.com/office/2006/documentManagement/types"/>
    <xsd:import namespace="http://schemas.microsoft.com/office/infopath/2007/PartnerControls"/>
    <xsd:element name="SharedWithUsers" ma:index="20" nillable="true" ma:displayName="Compartido con"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Detalles de uso compartido" ma:description="" ma:internalName="SharedWithDetails" ma:readOnly="true">
      <xsd:simpleType>
        <xsd:restriction base="dms:Note">
          <xsd:maxLength value="255"/>
        </xsd:restriction>
      </xsd:simpleType>
    </xsd:element>
    <xsd:element name="SharingHintHash" ma:index="22" nillable="true" ma:displayName="Hash de la sugerencia para compartir"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NotebookType xmlns="ee782b36-4aee-44c8-8f2e-d56451d30196" xsi:nil="true"/>
    <Students xmlns="ee782b36-4aee-44c8-8f2e-d56451d30196">
      <UserInfo>
        <DisplayName/>
        <AccountId xsi:nil="true"/>
        <AccountType/>
      </UserInfo>
    </Students>
    <Self_Registration_Enabled xmlns="ee782b36-4aee-44c8-8f2e-d56451d30196" xsi:nil="true"/>
    <FolderType xmlns="ee782b36-4aee-44c8-8f2e-d56451d30196" xsi:nil="true"/>
    <Student_Groups xmlns="ee782b36-4aee-44c8-8f2e-d56451d30196">
      <UserInfo>
        <DisplayName/>
        <AccountId xsi:nil="true"/>
        <AccountType/>
      </UserInfo>
    </Student_Groups>
    <Invited_Teachers xmlns="ee782b36-4aee-44c8-8f2e-d56451d30196" xsi:nil="true"/>
    <DefaultSectionNames xmlns="ee782b36-4aee-44c8-8f2e-d56451d30196" xsi:nil="true"/>
    <Has_Teacher_Only_SectionGroup xmlns="ee782b36-4aee-44c8-8f2e-d56451d30196" xsi:nil="true"/>
    <AppVersion xmlns="ee782b36-4aee-44c8-8f2e-d56451d30196" xsi:nil="true"/>
    <Invited_Students xmlns="ee782b36-4aee-44c8-8f2e-d56451d30196" xsi:nil="true"/>
    <Owner xmlns="ee782b36-4aee-44c8-8f2e-d56451d30196">
      <UserInfo>
        <DisplayName/>
        <AccountId xsi:nil="true"/>
        <AccountType/>
      </UserInfo>
    </Owner>
    <Teachers xmlns="ee782b36-4aee-44c8-8f2e-d56451d30196">
      <UserInfo>
        <DisplayName/>
        <AccountId xsi:nil="true"/>
        <AccountType/>
      </UserInfo>
    </Teach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7791812-6574-43F6-BB5B-9BDEFBABF0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782b36-4aee-44c8-8f2e-d56451d30196"/>
    <ds:schemaRef ds:uri="37f997f1-cfe9-49c1-aeac-0ff5fde7b9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2B2BB55-9DE8-4125-896A-81D1FDCB41C1}">
  <ds:schemaRefs>
    <ds:schemaRef ds:uri="37f997f1-cfe9-49c1-aeac-0ff5fde7b922"/>
    <ds:schemaRef ds:uri="http://schemas.microsoft.com/office/infopath/2007/PartnerControls"/>
    <ds:schemaRef ds:uri="http://schemas.openxmlformats.org/package/2006/metadata/core-properties"/>
    <ds:schemaRef ds:uri="http://purl.org/dc/terms/"/>
    <ds:schemaRef ds:uri="http://schemas.microsoft.com/office/2006/documentManagement/types"/>
    <ds:schemaRef ds:uri="ee782b36-4aee-44c8-8f2e-d56451d30196"/>
    <ds:schemaRef ds:uri="http://purl.org/dc/elements/1.1/"/>
    <ds:schemaRef ds:uri="http://purl.org/dc/dcmitype/"/>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5024D117-463B-43FB-BB69-DDB927993C5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12524</TotalTime>
  <Words>1609</Words>
  <Application>Microsoft Office PowerPoint</Application>
  <PresentationFormat>Personalizado</PresentationFormat>
  <Paragraphs>227</Paragraphs>
  <Slides>13</Slides>
  <Notes>3</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13</vt:i4>
      </vt:variant>
    </vt:vector>
  </HeadingPairs>
  <TitlesOfParts>
    <vt:vector size="20" baseType="lpstr">
      <vt:lpstr>Arial</vt:lpstr>
      <vt:lpstr>Calibri</vt:lpstr>
      <vt:lpstr>Calibri Light</vt:lpstr>
      <vt:lpstr>Indivisa Text Sans</vt:lpstr>
      <vt:lpstr>Montserrat</vt:lpstr>
      <vt:lpstr>Wingdings</vt:lpstr>
      <vt:lpstr>Tema de Office</vt:lpstr>
      <vt:lpstr>Ventas y negociación para el asesor inmobiliario  MODALIDAD  HIBRIDA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Preguntas y respuestas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Diplomado en Spa Manager Julio 2020</dc:title>
  <dc:creator>Fabiola Lopez Ortiz</dc:creator>
  <cp:lastModifiedBy>Ana Lorena Mendieta Pacheco</cp:lastModifiedBy>
  <cp:revision>145</cp:revision>
  <cp:lastPrinted>2019-10-09T21:25:45Z</cp:lastPrinted>
  <dcterms:created xsi:type="dcterms:W3CDTF">2019-10-09T16:00:17Z</dcterms:created>
  <dcterms:modified xsi:type="dcterms:W3CDTF">2023-08-23T15:47:30Z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0x010100CFCFA9F232CEF942A949307F3E9ED4F7</vt:lpwstr>
  </property>
</Properties>
</file>