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4"/>
  </p:sldMasterIdLst>
  <p:sldIdLst>
    <p:sldId id="261" r:id="rId5"/>
    <p:sldId id="258" r:id="rId6"/>
    <p:sldId id="263" r:id="rId7"/>
    <p:sldId id="271" r:id="rId8"/>
    <p:sldId id="272" r:id="rId9"/>
    <p:sldId id="270" r:id="rId10"/>
    <p:sldId id="259" r:id="rId11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56" userDrawn="1">
          <p15:clr>
            <a:srgbClr val="A4A3A4"/>
          </p15:clr>
        </p15:guide>
        <p15:guide id="2" pos="3770" userDrawn="1">
          <p15:clr>
            <a:srgbClr val="A4A3A4"/>
          </p15:clr>
        </p15:guide>
        <p15:guide id="3" pos="1253" userDrawn="1">
          <p15:clr>
            <a:srgbClr val="A4A3A4"/>
          </p15:clr>
        </p15:guide>
        <p15:guide id="4" orient="horz" pos="5193" userDrawn="1">
          <p15:clr>
            <a:srgbClr val="A4A3A4"/>
          </p15:clr>
        </p15:guide>
        <p15:guide id="5" pos="1094" userDrawn="1">
          <p15:clr>
            <a:srgbClr val="A4A3A4"/>
          </p15:clr>
        </p15:guide>
        <p15:guide id="6" orient="horz" pos="156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19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E02A06-CFAB-4FC7-A873-9E837775B29D}" v="19" dt="2024-02-03T14:16:10.2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142" d="100"/>
          <a:sy n="142" d="100"/>
        </p:scale>
        <p:origin x="276" y="-4920"/>
      </p:cViewPr>
      <p:guideLst>
        <p:guide orient="horz" pos="1156"/>
        <p:guide pos="3770"/>
        <p:guide pos="1253"/>
        <p:guide orient="horz" pos="5193"/>
        <p:guide pos="1094"/>
        <p:guide orient="horz" pos="156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a Lorena Mendieta Pacheco" userId="S::educontinua@lasallecancun.edu.mx::6fba60e0-1baf-4903-a9b3-f0b93b7ca788" providerId="AD" clId="Web-{C8E02A06-CFAB-4FC7-A873-9E837775B29D}"/>
    <pc:docChg chg="modSld">
      <pc:chgData name="Ana Lorena Mendieta Pacheco" userId="S::educontinua@lasallecancun.edu.mx::6fba60e0-1baf-4903-a9b3-f0b93b7ca788" providerId="AD" clId="Web-{C8E02A06-CFAB-4FC7-A873-9E837775B29D}" dt="2024-02-03T14:16:10.269" v="15"/>
      <pc:docMkLst>
        <pc:docMk/>
      </pc:docMkLst>
      <pc:sldChg chg="modSp">
        <pc:chgData name="Ana Lorena Mendieta Pacheco" userId="S::educontinua@lasallecancun.edu.mx::6fba60e0-1baf-4903-a9b3-f0b93b7ca788" providerId="AD" clId="Web-{C8E02A06-CFAB-4FC7-A873-9E837775B29D}" dt="2024-02-03T14:15:47.768" v="8" actId="20577"/>
        <pc:sldMkLst>
          <pc:docMk/>
          <pc:sldMk cId="1248703467" sldId="258"/>
        </pc:sldMkLst>
        <pc:spChg chg="mod">
          <ac:chgData name="Ana Lorena Mendieta Pacheco" userId="S::educontinua@lasallecancun.edu.mx::6fba60e0-1baf-4903-a9b3-f0b93b7ca788" providerId="AD" clId="Web-{C8E02A06-CFAB-4FC7-A873-9E837775B29D}" dt="2024-02-03T14:15:47.768" v="8" actId="20577"/>
          <ac:spMkLst>
            <pc:docMk/>
            <pc:sldMk cId="1248703467" sldId="258"/>
            <ac:spMk id="22" creationId="{45308D58-D84A-47E1-44FD-B3284C49DD7D}"/>
          </ac:spMkLst>
        </pc:spChg>
      </pc:sldChg>
      <pc:sldChg chg="delSp modSp">
        <pc:chgData name="Ana Lorena Mendieta Pacheco" userId="S::educontinua@lasallecancun.edu.mx::6fba60e0-1baf-4903-a9b3-f0b93b7ca788" providerId="AD" clId="Web-{C8E02A06-CFAB-4FC7-A873-9E837775B29D}" dt="2024-02-03T14:16:10.269" v="15"/>
        <pc:sldMkLst>
          <pc:docMk/>
          <pc:sldMk cId="3034611833" sldId="270"/>
        </pc:sldMkLst>
        <pc:spChg chg="del">
          <ac:chgData name="Ana Lorena Mendieta Pacheco" userId="S::educontinua@lasallecancun.edu.mx::6fba60e0-1baf-4903-a9b3-f0b93b7ca788" providerId="AD" clId="Web-{C8E02A06-CFAB-4FC7-A873-9E837775B29D}" dt="2024-02-03T14:16:08.440" v="14"/>
          <ac:spMkLst>
            <pc:docMk/>
            <pc:sldMk cId="3034611833" sldId="270"/>
            <ac:spMk id="3" creationId="{8D6F41A8-D525-5269-3640-22AF009A9B6E}"/>
          </ac:spMkLst>
        </pc:spChg>
        <pc:spChg chg="mod">
          <ac:chgData name="Ana Lorena Mendieta Pacheco" userId="S::educontinua@lasallecancun.edu.mx::6fba60e0-1baf-4903-a9b3-f0b93b7ca788" providerId="AD" clId="Web-{C8E02A06-CFAB-4FC7-A873-9E837775B29D}" dt="2024-02-03T14:16:03.393" v="11" actId="20577"/>
          <ac:spMkLst>
            <pc:docMk/>
            <pc:sldMk cId="3034611833" sldId="270"/>
            <ac:spMk id="4" creationId="{47690A50-860D-5764-8093-7A7DA59FD393}"/>
          </ac:spMkLst>
        </pc:spChg>
        <pc:spChg chg="del">
          <ac:chgData name="Ana Lorena Mendieta Pacheco" userId="S::educontinua@lasallecancun.edu.mx::6fba60e0-1baf-4903-a9b3-f0b93b7ca788" providerId="AD" clId="Web-{C8E02A06-CFAB-4FC7-A873-9E837775B29D}" dt="2024-02-03T14:16:05.737" v="12"/>
          <ac:spMkLst>
            <pc:docMk/>
            <pc:sldMk cId="3034611833" sldId="270"/>
            <ac:spMk id="5" creationId="{852674E2-6DC4-5B37-E44E-7CEAF70BAA68}"/>
          </ac:spMkLst>
        </pc:spChg>
        <pc:spChg chg="del">
          <ac:chgData name="Ana Lorena Mendieta Pacheco" userId="S::educontinua@lasallecancun.edu.mx::6fba60e0-1baf-4903-a9b3-f0b93b7ca788" providerId="AD" clId="Web-{C8E02A06-CFAB-4FC7-A873-9E837775B29D}" dt="2024-02-03T14:16:10.269" v="15"/>
          <ac:spMkLst>
            <pc:docMk/>
            <pc:sldMk cId="3034611833" sldId="270"/>
            <ac:spMk id="9" creationId="{5AFF002E-3081-DF48-CCF1-2788E6E72763}"/>
          </ac:spMkLst>
        </pc:spChg>
        <pc:picChg chg="del">
          <ac:chgData name="Ana Lorena Mendieta Pacheco" userId="S::educontinua@lasallecancun.edu.mx::6fba60e0-1baf-4903-a9b3-f0b93b7ca788" providerId="AD" clId="Web-{C8E02A06-CFAB-4FC7-A873-9E837775B29D}" dt="2024-02-03T14:16:06.487" v="13"/>
          <ac:picMkLst>
            <pc:docMk/>
            <pc:sldMk cId="3034611833" sldId="270"/>
            <ac:picMk id="8" creationId="{7E633289-D20C-5210-DD40-BCA15974A7F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AA65-BC7A-420D-9EA2-56665E272516}" type="datetimeFigureOut">
              <a:rPr lang="es-MX" smtClean="0"/>
              <a:t>03/02/2024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25A4-ACCA-4605-B326-3C5FE9E90D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5389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AA65-BC7A-420D-9EA2-56665E272516}" type="datetimeFigureOut">
              <a:rPr lang="es-MX" smtClean="0"/>
              <a:t>03/02/2024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25A4-ACCA-4605-B326-3C5FE9E90D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4268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AA65-BC7A-420D-9EA2-56665E272516}" type="datetimeFigureOut">
              <a:rPr lang="es-MX" smtClean="0"/>
              <a:t>03/02/2024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25A4-ACCA-4605-B326-3C5FE9E90D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3553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AA65-BC7A-420D-9EA2-56665E272516}" type="datetimeFigureOut">
              <a:rPr lang="es-MX" smtClean="0"/>
              <a:t>03/02/2024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25A4-ACCA-4605-B326-3C5FE9E90D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8423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AA65-BC7A-420D-9EA2-56665E272516}" type="datetimeFigureOut">
              <a:rPr lang="es-MX" smtClean="0"/>
              <a:t>03/02/2024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25A4-ACCA-4605-B326-3C5FE9E90D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22772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AA65-BC7A-420D-9EA2-56665E272516}" type="datetimeFigureOut">
              <a:rPr lang="es-MX" smtClean="0"/>
              <a:t>03/02/2024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25A4-ACCA-4605-B326-3C5FE9E90D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2306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AA65-BC7A-420D-9EA2-56665E272516}" type="datetimeFigureOut">
              <a:rPr lang="es-MX" smtClean="0"/>
              <a:t>03/02/2024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25A4-ACCA-4605-B326-3C5FE9E90D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3607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AA65-BC7A-420D-9EA2-56665E272516}" type="datetimeFigureOut">
              <a:rPr lang="es-MX" smtClean="0"/>
              <a:t>03/02/2024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25A4-ACCA-4605-B326-3C5FE9E90D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8193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AA65-BC7A-420D-9EA2-56665E272516}" type="datetimeFigureOut">
              <a:rPr lang="es-MX" smtClean="0"/>
              <a:t>03/02/2024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25A4-ACCA-4605-B326-3C5FE9E90D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2643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AA65-BC7A-420D-9EA2-56665E272516}" type="datetimeFigureOut">
              <a:rPr lang="es-MX" smtClean="0"/>
              <a:t>03/02/2024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25A4-ACCA-4605-B326-3C5FE9E90D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2116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AA65-BC7A-420D-9EA2-56665E272516}" type="datetimeFigureOut">
              <a:rPr lang="es-MX" smtClean="0"/>
              <a:t>03/02/2024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25A4-ACCA-4605-B326-3C5FE9E90D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494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BAA65-BC7A-420D-9EA2-56665E272516}" type="datetimeFigureOut">
              <a:rPr lang="es-MX" smtClean="0"/>
              <a:t>03/02/2024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625A4-ACCA-4605-B326-3C5FE9E90D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3961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Un hombre con un traje de color negro&#10;&#10;Descripción generada automáticamente con confianza baja">
            <a:extLst>
              <a:ext uri="{FF2B5EF4-FFF2-40B4-BE49-F238E27FC236}">
                <a16:creationId xmlns:a16="http://schemas.microsoft.com/office/drawing/2014/main" id="{89A65F33-B148-819B-4824-CBDD6E0DE7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7065819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955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ítulo 2">
            <a:extLst>
              <a:ext uri="{FF2B5EF4-FFF2-40B4-BE49-F238E27FC236}">
                <a16:creationId xmlns:a16="http://schemas.microsoft.com/office/drawing/2014/main" id="{C050A979-53B2-D26F-5F5C-E889CB3E4DCD}"/>
              </a:ext>
            </a:extLst>
          </p:cNvPr>
          <p:cNvSpPr txBox="1">
            <a:spLocks/>
          </p:cNvSpPr>
          <p:nvPr/>
        </p:nvSpPr>
        <p:spPr>
          <a:xfrm>
            <a:off x="1980708" y="4453097"/>
            <a:ext cx="3995736" cy="31523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MX" dirty="0">
                <a:latin typeface="Indivisa Display Sans" pitchFamily="50" charset="0"/>
              </a:rPr>
              <a:t>Objetivo general.</a:t>
            </a:r>
          </a:p>
          <a:p>
            <a:pPr algn="l"/>
            <a:endParaRPr lang="es-MX" dirty="0">
              <a:latin typeface="Indivisa Display Sans" pitchFamily="50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3BD83E24-893E-59BF-753D-9A029AD81AF6}"/>
              </a:ext>
            </a:extLst>
          </p:cNvPr>
          <p:cNvSpPr txBox="1"/>
          <p:nvPr/>
        </p:nvSpPr>
        <p:spPr>
          <a:xfrm>
            <a:off x="1972770" y="4797865"/>
            <a:ext cx="34568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>
                <a:effectLst/>
                <a:latin typeface="Indivisa Text Sans"/>
                <a:ea typeface="Calibri" panose="020F0502020204030204" pitchFamily="34" charset="0"/>
                <a:cs typeface="Times New Roman" panose="02020603050405020304" pitchFamily="18" charset="0"/>
              </a:rPr>
              <a:t>Al término del diplomado serán capaces de identificar y aplicar las herramientas para analizar los procesos mentales de presuntos delincuentes, las conductas delictivas, los tipos de víctimas y victimarios, así como comprender el fenómeno de la delincuencia en general.</a:t>
            </a:r>
          </a:p>
          <a:p>
            <a:pPr algn="just"/>
            <a:endParaRPr lang="es-MX" sz="1200" dirty="0">
              <a:latin typeface="Indivisa Text Sans" pitchFamily="50" charset="0"/>
            </a:endParaRPr>
          </a:p>
        </p:txBody>
      </p:sp>
      <p:sp>
        <p:nvSpPr>
          <p:cNvPr id="10" name="Subtítulo 2">
            <a:extLst>
              <a:ext uri="{FF2B5EF4-FFF2-40B4-BE49-F238E27FC236}">
                <a16:creationId xmlns:a16="http://schemas.microsoft.com/office/drawing/2014/main" id="{AB5B15D0-5139-2EC3-1110-8C28719B6ECD}"/>
              </a:ext>
            </a:extLst>
          </p:cNvPr>
          <p:cNvSpPr txBox="1">
            <a:spLocks/>
          </p:cNvSpPr>
          <p:nvPr/>
        </p:nvSpPr>
        <p:spPr>
          <a:xfrm>
            <a:off x="1994474" y="5979309"/>
            <a:ext cx="3995736" cy="349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MX" dirty="0">
                <a:latin typeface="Indivisa Display Sans" pitchFamily="50" charset="0"/>
              </a:rPr>
              <a:t>Dirigido a: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DDA202F1-6B7D-5104-F75E-3BEE04CA4390}"/>
              </a:ext>
            </a:extLst>
          </p:cNvPr>
          <p:cNvSpPr txBox="1"/>
          <p:nvPr/>
        </p:nvSpPr>
        <p:spPr>
          <a:xfrm>
            <a:off x="2010347" y="6329210"/>
            <a:ext cx="34568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>
                <a:effectLst/>
                <a:latin typeface="Indivisa Text Sans"/>
                <a:ea typeface="Calibri" panose="020F0502020204030204" pitchFamily="34" charset="0"/>
                <a:cs typeface="Times New Roman" panose="02020603050405020304" pitchFamily="18" charset="0"/>
              </a:rPr>
              <a:t>Dirigido a todos los profesionales y estudiantes del área de Criminología, Criminalística, Derecho, Medicina, Psicología, Trabajo Social, Seguridad pública y en general para todas las disciplinas interesadas en las ciencias de las conductas.</a:t>
            </a:r>
          </a:p>
          <a:p>
            <a:pPr algn="just"/>
            <a:endParaRPr lang="es-MX" sz="1200" dirty="0">
              <a:latin typeface="Indivisa Text Sans" pitchFamily="50" charset="0"/>
            </a:endParaRPr>
          </a:p>
        </p:txBody>
      </p:sp>
      <p:sp>
        <p:nvSpPr>
          <p:cNvPr id="12" name="Subtítulo 2">
            <a:extLst>
              <a:ext uri="{FF2B5EF4-FFF2-40B4-BE49-F238E27FC236}">
                <a16:creationId xmlns:a16="http://schemas.microsoft.com/office/drawing/2014/main" id="{431EC5E0-F182-D829-64FD-311812A0486F}"/>
              </a:ext>
            </a:extLst>
          </p:cNvPr>
          <p:cNvSpPr txBox="1">
            <a:spLocks/>
          </p:cNvSpPr>
          <p:nvPr/>
        </p:nvSpPr>
        <p:spPr>
          <a:xfrm>
            <a:off x="1989138" y="1856408"/>
            <a:ext cx="3979862" cy="592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2400" dirty="0">
                <a:latin typeface="Indivisa Display Sans" pitchFamily="50" charset="0"/>
              </a:rPr>
              <a:t>Programa Académico</a:t>
            </a:r>
          </a:p>
          <a:p>
            <a:endParaRPr lang="es-MX" dirty="0">
              <a:latin typeface="Indivisa Display Sans" pitchFamily="50" charset="0"/>
            </a:endParaRPr>
          </a:p>
        </p:txBody>
      </p:sp>
      <p:pic>
        <p:nvPicPr>
          <p:cNvPr id="19" name="Imagen 18" descr="Forma, Rectángulo&#10;&#10;Descripción generada automáticamente">
            <a:extLst>
              <a:ext uri="{FF2B5EF4-FFF2-40B4-BE49-F238E27FC236}">
                <a16:creationId xmlns:a16="http://schemas.microsoft.com/office/drawing/2014/main" id="{DD7B4165-9D7D-D7BB-D851-97142E6686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9135" y="-1410594"/>
            <a:ext cx="3995738" cy="1816514"/>
          </a:xfrm>
          <a:prstGeom prst="rect">
            <a:avLst/>
          </a:prstGeom>
          <a:ln>
            <a:noFill/>
          </a:ln>
        </p:spPr>
      </p:pic>
      <p:sp>
        <p:nvSpPr>
          <p:cNvPr id="2" name="Subtítulo 2">
            <a:extLst>
              <a:ext uri="{FF2B5EF4-FFF2-40B4-BE49-F238E27FC236}">
                <a16:creationId xmlns:a16="http://schemas.microsoft.com/office/drawing/2014/main" id="{46A3ECAC-4D0E-040D-2085-C0AEC7A8025E}"/>
              </a:ext>
            </a:extLst>
          </p:cNvPr>
          <p:cNvSpPr txBox="1">
            <a:spLocks/>
          </p:cNvSpPr>
          <p:nvPr/>
        </p:nvSpPr>
        <p:spPr>
          <a:xfrm>
            <a:off x="1997076" y="2648213"/>
            <a:ext cx="3456805" cy="698106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MX" sz="3300" spc="-10" dirty="0">
                <a:latin typeface="Indivisa Display Sans" pitchFamily="50" charset="0"/>
                <a:cs typeface="Calibri"/>
              </a:rPr>
              <a:t>Modalidad: </a:t>
            </a:r>
          </a:p>
          <a:p>
            <a:pPr algn="l"/>
            <a:r>
              <a:rPr lang="es-MX" sz="2400" dirty="0">
                <a:latin typeface="Indivisa Display Sans" pitchFamily="50" charset="0"/>
                <a:cs typeface="Calibri"/>
              </a:rPr>
              <a:t>A </a:t>
            </a:r>
            <a:r>
              <a:rPr lang="es-MX" sz="2400" spc="-5" dirty="0">
                <a:latin typeface="Indivisa Display Sans" pitchFamily="50" charset="0"/>
                <a:cs typeface="Calibri"/>
              </a:rPr>
              <a:t>distancia </a:t>
            </a:r>
            <a:r>
              <a:rPr lang="es-MX" sz="2400" dirty="0">
                <a:latin typeface="Indivisa Display Sans" pitchFamily="50" charset="0"/>
                <a:cs typeface="Calibri"/>
              </a:rPr>
              <a:t>vía </a:t>
            </a:r>
            <a:r>
              <a:rPr lang="es-MX" sz="2400" spc="-260" dirty="0">
                <a:latin typeface="Indivisa Display Sans" pitchFamily="50" charset="0"/>
                <a:cs typeface="Calibri"/>
              </a:rPr>
              <a:t> </a:t>
            </a:r>
            <a:r>
              <a:rPr lang="es-MX" sz="2400" spc="-5" dirty="0">
                <a:latin typeface="Indivisa Display Sans" pitchFamily="50" charset="0"/>
                <a:cs typeface="Calibri"/>
              </a:rPr>
              <a:t>Microsoft</a:t>
            </a:r>
            <a:r>
              <a:rPr lang="es-MX" sz="2400" spc="-10" dirty="0">
                <a:latin typeface="Indivisa Display Sans" pitchFamily="50" charset="0"/>
                <a:cs typeface="Calibri"/>
              </a:rPr>
              <a:t> </a:t>
            </a:r>
            <a:r>
              <a:rPr lang="es-MX" sz="2400" spc="-5" dirty="0">
                <a:latin typeface="Indivisa Display Sans" pitchFamily="50" charset="0"/>
                <a:cs typeface="Calibri"/>
              </a:rPr>
              <a:t>TEAMS,</a:t>
            </a:r>
            <a:r>
              <a:rPr lang="es-MX" sz="2400" spc="-15" dirty="0">
                <a:latin typeface="Indivisa Display Sans" pitchFamily="50" charset="0"/>
                <a:cs typeface="Calibri"/>
              </a:rPr>
              <a:t> </a:t>
            </a:r>
            <a:r>
              <a:rPr lang="es-MX" sz="2400" spc="-5" dirty="0">
                <a:latin typeface="Indivisa Display Sans" pitchFamily="50" charset="0"/>
                <a:cs typeface="Calibri"/>
              </a:rPr>
              <a:t>sesiones</a:t>
            </a:r>
            <a:r>
              <a:rPr lang="es-MX" sz="2400" spc="15" dirty="0">
                <a:latin typeface="Indivisa Display Sans" pitchFamily="50" charset="0"/>
                <a:cs typeface="Calibri"/>
              </a:rPr>
              <a:t> </a:t>
            </a:r>
            <a:r>
              <a:rPr lang="es-MX" sz="2400" dirty="0">
                <a:latin typeface="Indivisa Display Sans" pitchFamily="50" charset="0"/>
                <a:cs typeface="Calibri"/>
              </a:rPr>
              <a:t>100%</a:t>
            </a:r>
            <a:r>
              <a:rPr lang="es-MX" sz="2400" spc="5" dirty="0">
                <a:latin typeface="Indivisa Display Sans" pitchFamily="50" charset="0"/>
                <a:cs typeface="Calibri"/>
              </a:rPr>
              <a:t> </a:t>
            </a:r>
            <a:r>
              <a:rPr lang="es-MX" sz="2400" dirty="0">
                <a:latin typeface="Indivisa Display Sans" pitchFamily="50" charset="0"/>
                <a:cs typeface="Calibri"/>
              </a:rPr>
              <a:t>en </a:t>
            </a:r>
            <a:r>
              <a:rPr lang="es-MX" sz="2400" spc="-5" dirty="0">
                <a:latin typeface="Indivisa Display Sans" pitchFamily="50" charset="0"/>
                <a:cs typeface="Calibri"/>
              </a:rPr>
              <a:t>vivo.</a:t>
            </a:r>
            <a:endParaRPr lang="es-MX" sz="2400" dirty="0">
              <a:latin typeface="Indivisa Display Sans" pitchFamily="50" charset="0"/>
              <a:cs typeface="Calibri"/>
            </a:endParaRPr>
          </a:p>
          <a:p>
            <a:pPr algn="l"/>
            <a:endParaRPr lang="es-MX" dirty="0">
              <a:latin typeface="Indivisa Display Sans" pitchFamily="50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F125F466-BD55-007F-9878-C0EC7271AC88}"/>
              </a:ext>
            </a:extLst>
          </p:cNvPr>
          <p:cNvSpPr txBox="1"/>
          <p:nvPr/>
        </p:nvSpPr>
        <p:spPr>
          <a:xfrm>
            <a:off x="1989138" y="393277"/>
            <a:ext cx="399573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solidFill>
                  <a:schemeClr val="bg2">
                    <a:lumMod val="50000"/>
                  </a:schemeClr>
                </a:solidFill>
                <a:latin typeface="Indivisa Text Sans" pitchFamily="50" charset="0"/>
              </a:rPr>
              <a:t>Diplomado en: </a:t>
            </a:r>
            <a:r>
              <a:rPr lang="es-MX" sz="1200" b="1" dirty="0">
                <a:solidFill>
                  <a:schemeClr val="bg2">
                    <a:lumMod val="50000"/>
                  </a:schemeClr>
                </a:solidFill>
                <a:latin typeface="Indivisa Text Sans" pitchFamily="50" charset="0"/>
              </a:rPr>
              <a:t>Psicología Criminal y Forense.</a:t>
            </a:r>
          </a:p>
        </p:txBody>
      </p:sp>
      <p:pic>
        <p:nvPicPr>
          <p:cNvPr id="6" name="Imagen 5" descr="Forma&#10;&#10;Descripción generada automáticamente con confianza baja">
            <a:extLst>
              <a:ext uri="{FF2B5EF4-FFF2-40B4-BE49-F238E27FC236}">
                <a16:creationId xmlns:a16="http://schemas.microsoft.com/office/drawing/2014/main" id="{D92A9219-8171-4C46-3448-BDBC8561592B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464" y="4491059"/>
            <a:ext cx="239306" cy="239306"/>
          </a:xfrm>
          <a:prstGeom prst="rect">
            <a:avLst/>
          </a:prstGeom>
        </p:spPr>
      </p:pic>
      <p:pic>
        <p:nvPicPr>
          <p:cNvPr id="15" name="Imagen 14" descr="Forma&#10;&#10;Descripción generada automáticamente con confianza baja">
            <a:extLst>
              <a:ext uri="{FF2B5EF4-FFF2-40B4-BE49-F238E27FC236}">
                <a16:creationId xmlns:a16="http://schemas.microsoft.com/office/drawing/2014/main" id="{97ADC6C5-1980-E896-BAB1-8D000678DF3A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109" y="6031547"/>
            <a:ext cx="242365" cy="242365"/>
          </a:xfrm>
          <a:prstGeom prst="rect">
            <a:avLst/>
          </a:prstGeom>
        </p:spPr>
      </p:pic>
      <p:pic>
        <p:nvPicPr>
          <p:cNvPr id="4" name="Imagen 3" descr="Forma&#10;&#10;Descripción generada automáticamente con confianza baja">
            <a:extLst>
              <a:ext uri="{FF2B5EF4-FFF2-40B4-BE49-F238E27FC236}">
                <a16:creationId xmlns:a16="http://schemas.microsoft.com/office/drawing/2014/main" id="{A60B4768-A000-F025-24ED-7FCA2FC45C0E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109" y="3437422"/>
            <a:ext cx="239306" cy="239306"/>
          </a:xfrm>
          <a:prstGeom prst="rect">
            <a:avLst/>
          </a:prstGeom>
        </p:spPr>
      </p:pic>
      <p:sp>
        <p:nvSpPr>
          <p:cNvPr id="5" name="Subtítulo 2">
            <a:extLst>
              <a:ext uri="{FF2B5EF4-FFF2-40B4-BE49-F238E27FC236}">
                <a16:creationId xmlns:a16="http://schemas.microsoft.com/office/drawing/2014/main" id="{2ED93FE2-E098-4386-FE10-823CC52F526D}"/>
              </a:ext>
            </a:extLst>
          </p:cNvPr>
          <p:cNvSpPr txBox="1">
            <a:spLocks/>
          </p:cNvSpPr>
          <p:nvPr/>
        </p:nvSpPr>
        <p:spPr>
          <a:xfrm>
            <a:off x="2004520" y="3361228"/>
            <a:ext cx="3995736" cy="4087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MX" sz="2100" dirty="0">
                <a:latin typeface="Indivisa Display Sans" pitchFamily="50" charset="0"/>
              </a:rPr>
              <a:t>Horas: </a:t>
            </a:r>
            <a:r>
              <a:rPr lang="es-MX" sz="1600" dirty="0">
                <a:latin typeface="Indivisa Display Sans" pitchFamily="50" charset="0"/>
              </a:rPr>
              <a:t>120.</a:t>
            </a:r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id="{22983836-65DB-F3AB-87DC-9384BC73B0CF}"/>
              </a:ext>
            </a:extLst>
          </p:cNvPr>
          <p:cNvSpPr txBox="1">
            <a:spLocks/>
          </p:cNvSpPr>
          <p:nvPr/>
        </p:nvSpPr>
        <p:spPr>
          <a:xfrm>
            <a:off x="1973264" y="7353125"/>
            <a:ext cx="3995736" cy="349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MX" dirty="0">
                <a:latin typeface="Indivisa Display Sans" pitchFamily="50" charset="0"/>
              </a:rPr>
              <a:t>Perfil de ingreso: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58D9ABA4-BD0D-FC53-751C-2923335138A3}"/>
              </a:ext>
            </a:extLst>
          </p:cNvPr>
          <p:cNvSpPr txBox="1"/>
          <p:nvPr/>
        </p:nvSpPr>
        <p:spPr>
          <a:xfrm>
            <a:off x="1989137" y="7703026"/>
            <a:ext cx="35377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>
                <a:effectLst/>
                <a:latin typeface="Indivisa Text Sans"/>
                <a:ea typeface="Calibri" panose="020F0502020204030204" pitchFamily="34" charset="0"/>
                <a:cs typeface="Times New Roman" panose="02020603050405020304" pitchFamily="18" charset="0"/>
              </a:rPr>
              <a:t>Personal académico y/o laboral con conocimiento previo en las áreas de Psicología, Criminología, Criminalística y/o Derecho.</a:t>
            </a:r>
            <a:endParaRPr lang="es-MX" sz="1200" dirty="0">
              <a:latin typeface="Indivisa Text Sans" pitchFamily="50" charset="0"/>
            </a:endParaRPr>
          </a:p>
        </p:txBody>
      </p:sp>
      <p:pic>
        <p:nvPicPr>
          <p:cNvPr id="17" name="Imagen 16" descr="Forma&#10;&#10;Descripción generada automáticamente con confianza baja">
            <a:extLst>
              <a:ext uri="{FF2B5EF4-FFF2-40B4-BE49-F238E27FC236}">
                <a16:creationId xmlns:a16="http://schemas.microsoft.com/office/drawing/2014/main" id="{37EE3577-1E48-17A2-9F1C-85AB425897AD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464" y="7408175"/>
            <a:ext cx="239800" cy="239800"/>
          </a:xfrm>
          <a:prstGeom prst="rect">
            <a:avLst/>
          </a:prstGeom>
        </p:spPr>
      </p:pic>
      <p:pic>
        <p:nvPicPr>
          <p:cNvPr id="21" name="Imagen 20" descr="Forma&#10;&#10;Descripción generada automáticamente con confianza baja">
            <a:extLst>
              <a:ext uri="{FF2B5EF4-FFF2-40B4-BE49-F238E27FC236}">
                <a16:creationId xmlns:a16="http://schemas.microsoft.com/office/drawing/2014/main" id="{75D5FDA9-9189-CFF8-BC92-E87391FE6FC5}"/>
              </a:ext>
            </a:extLst>
          </p:cNvPr>
          <p:cNvPicPr>
            <a:picLocks noChangeAspect="1"/>
          </p:cNvPicPr>
          <p:nvPr/>
        </p:nvPicPr>
        <p:blipFill>
          <a:blip r:embed="rId7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464" y="3912730"/>
            <a:ext cx="242365" cy="242365"/>
          </a:xfrm>
          <a:prstGeom prst="rect">
            <a:avLst/>
          </a:prstGeom>
        </p:spPr>
      </p:pic>
      <p:sp>
        <p:nvSpPr>
          <p:cNvPr id="22" name="Subtítulo 2">
            <a:extLst>
              <a:ext uri="{FF2B5EF4-FFF2-40B4-BE49-F238E27FC236}">
                <a16:creationId xmlns:a16="http://schemas.microsoft.com/office/drawing/2014/main" id="{45308D58-D84A-47E1-44FD-B3284C49DD7D}"/>
              </a:ext>
            </a:extLst>
          </p:cNvPr>
          <p:cNvSpPr txBox="1">
            <a:spLocks/>
          </p:cNvSpPr>
          <p:nvPr/>
        </p:nvSpPr>
        <p:spPr>
          <a:xfrm>
            <a:off x="1980994" y="3888399"/>
            <a:ext cx="3899828" cy="49135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0000" lnSpcReduction="20000"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4500" dirty="0">
                <a:latin typeface="Indivisa Display Sans"/>
              </a:rPr>
              <a:t>Sesiones.</a:t>
            </a:r>
          </a:p>
          <a:p>
            <a:pPr algn="l"/>
            <a:r>
              <a:rPr lang="es-MX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Indivisa Text Sans"/>
              </a:rPr>
              <a:t>miércoles y jueves de 19:00 a 21:30 </a:t>
            </a:r>
            <a:r>
              <a:rPr lang="es-MX" sz="3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Indivisa Text Sans"/>
              </a:rPr>
              <a:t>hrs</a:t>
            </a:r>
            <a:r>
              <a:rPr lang="es-MX" sz="2400" dirty="0">
                <a:latin typeface="Indivisa Text San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48703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ítulo 2">
            <a:extLst>
              <a:ext uri="{FF2B5EF4-FFF2-40B4-BE49-F238E27FC236}">
                <a16:creationId xmlns:a16="http://schemas.microsoft.com/office/drawing/2014/main" id="{C050A979-53B2-D26F-5F5C-E889CB3E4DCD}"/>
              </a:ext>
            </a:extLst>
          </p:cNvPr>
          <p:cNvSpPr txBox="1">
            <a:spLocks/>
          </p:cNvSpPr>
          <p:nvPr/>
        </p:nvSpPr>
        <p:spPr>
          <a:xfrm>
            <a:off x="1989139" y="2396603"/>
            <a:ext cx="3995736" cy="3152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MX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Indivisa Display Sans" pitchFamily="50" charset="0"/>
              </a:rPr>
              <a:t>Módulo 1: Derecho y psicología jurídica.</a:t>
            </a:r>
          </a:p>
          <a:p>
            <a:pPr algn="l"/>
            <a:endParaRPr lang="es-MX" dirty="0">
              <a:latin typeface="Indivisa Display Sans" pitchFamily="50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3BD83E24-893E-59BF-753D-9A029AD81AF6}"/>
              </a:ext>
            </a:extLst>
          </p:cNvPr>
          <p:cNvSpPr txBox="1"/>
          <p:nvPr/>
        </p:nvSpPr>
        <p:spPr>
          <a:xfrm>
            <a:off x="1989138" y="2736096"/>
            <a:ext cx="3995737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spcAft>
                <a:spcPts val="600"/>
              </a:spcAft>
              <a:buFont typeface="+mj-lt"/>
              <a:buAutoNum type="arabicPeriod"/>
            </a:pPr>
            <a:r>
              <a:rPr lang="es-MX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divisa Text Sans"/>
                <a:ea typeface="Calibri" panose="020F0502020204030204" pitchFamily="34" charset="0"/>
                <a:cs typeface="Times New Roman" panose="02020603050405020304" pitchFamily="18" charset="0"/>
              </a:rPr>
              <a:t>Introducción a la psicología jurídica.</a:t>
            </a:r>
          </a:p>
          <a:p>
            <a:pPr marL="228600" indent="-228600">
              <a:spcAft>
                <a:spcPts val="600"/>
              </a:spcAft>
              <a:buFont typeface="+mj-lt"/>
              <a:buAutoNum type="arabicPeriod"/>
            </a:pPr>
            <a:r>
              <a:rPr lang="es-MX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divisa Text Sans"/>
                <a:ea typeface="Calibri" panose="020F0502020204030204" pitchFamily="34" charset="0"/>
                <a:cs typeface="Times New Roman" panose="02020603050405020304" pitchFamily="18" charset="0"/>
              </a:rPr>
              <a:t>Áreas de la psicología jurídica.</a:t>
            </a:r>
          </a:p>
          <a:p>
            <a:pPr marL="228600" indent="-228600">
              <a:spcAft>
                <a:spcPts val="600"/>
              </a:spcAft>
              <a:buFont typeface="+mj-lt"/>
              <a:buAutoNum type="arabicPeriod"/>
            </a:pPr>
            <a:r>
              <a:rPr lang="es-MX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divisa Text Sans"/>
                <a:ea typeface="Calibri" panose="020F0502020204030204" pitchFamily="34" charset="0"/>
                <a:cs typeface="Times New Roman" panose="02020603050405020304" pitchFamily="18" charset="0"/>
              </a:rPr>
              <a:t>Principios Constitucionales, Tratados Internacionales aplicables en relación a personas sometidas a proceso penal y a personas privadas de la libertad.</a:t>
            </a:r>
          </a:p>
          <a:p>
            <a:pPr marL="228600" indent="-228600">
              <a:spcAft>
                <a:spcPts val="600"/>
              </a:spcAft>
              <a:buFont typeface="+mj-lt"/>
              <a:buAutoNum type="arabicPeriod"/>
            </a:pPr>
            <a:r>
              <a:rPr lang="es-MX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divisa Text Sans"/>
                <a:ea typeface="Calibri" panose="020F0502020204030204" pitchFamily="34" charset="0"/>
                <a:cs typeface="Times New Roman" panose="02020603050405020304" pitchFamily="18" charset="0"/>
              </a:rPr>
              <a:t>Derecho penal, procesal penal y la prueba pericial en materia de psicología.</a:t>
            </a:r>
            <a:endParaRPr lang="es-MX" sz="1200" dirty="0">
              <a:effectLst/>
              <a:latin typeface="Indivisa Text Sans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Subtítulo 2">
            <a:extLst>
              <a:ext uri="{FF2B5EF4-FFF2-40B4-BE49-F238E27FC236}">
                <a16:creationId xmlns:a16="http://schemas.microsoft.com/office/drawing/2014/main" id="{431EC5E0-F182-D829-64FD-311812A0486F}"/>
              </a:ext>
            </a:extLst>
          </p:cNvPr>
          <p:cNvSpPr txBox="1">
            <a:spLocks/>
          </p:cNvSpPr>
          <p:nvPr/>
        </p:nvSpPr>
        <p:spPr>
          <a:xfrm>
            <a:off x="1989138" y="1883567"/>
            <a:ext cx="3979862" cy="31523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MX" dirty="0">
                <a:latin typeface="Indivisa Display Sans" pitchFamily="50" charset="0"/>
              </a:rPr>
              <a:t>Contenido temático detallado</a:t>
            </a:r>
          </a:p>
          <a:p>
            <a:endParaRPr lang="es-MX" dirty="0">
              <a:latin typeface="Indivisa Display Sans" pitchFamily="50" charset="0"/>
            </a:endParaRPr>
          </a:p>
        </p:txBody>
      </p:sp>
      <p:pic>
        <p:nvPicPr>
          <p:cNvPr id="19" name="Imagen 18" descr="Forma, Rectángulo&#10;&#10;Descripción generada automáticamente">
            <a:extLst>
              <a:ext uri="{FF2B5EF4-FFF2-40B4-BE49-F238E27FC236}">
                <a16:creationId xmlns:a16="http://schemas.microsoft.com/office/drawing/2014/main" id="{DD7B4165-9D7D-D7BB-D851-97142E6686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9135" y="-1410594"/>
            <a:ext cx="3995738" cy="1816514"/>
          </a:xfrm>
          <a:prstGeom prst="rect">
            <a:avLst/>
          </a:prstGeom>
        </p:spPr>
      </p:pic>
      <p:pic>
        <p:nvPicPr>
          <p:cNvPr id="14" name="Imagen 13" descr="Forma&#10;&#10;Descripción generada automáticamente con confianza baja">
            <a:extLst>
              <a:ext uri="{FF2B5EF4-FFF2-40B4-BE49-F238E27FC236}">
                <a16:creationId xmlns:a16="http://schemas.microsoft.com/office/drawing/2014/main" id="{DF99D234-40F2-A73D-5B6E-A8CBBF5F597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6725" y="1943100"/>
            <a:ext cx="213431" cy="213431"/>
          </a:xfrm>
          <a:prstGeom prst="rect">
            <a:avLst/>
          </a:prstGeom>
        </p:spPr>
      </p:pic>
      <p:sp>
        <p:nvSpPr>
          <p:cNvPr id="5" name="Subtítulo 2">
            <a:extLst>
              <a:ext uri="{FF2B5EF4-FFF2-40B4-BE49-F238E27FC236}">
                <a16:creationId xmlns:a16="http://schemas.microsoft.com/office/drawing/2014/main" id="{656EDF1B-4327-1A85-7681-0D8D98986A40}"/>
              </a:ext>
            </a:extLst>
          </p:cNvPr>
          <p:cNvSpPr txBox="1">
            <a:spLocks/>
          </p:cNvSpPr>
          <p:nvPr/>
        </p:nvSpPr>
        <p:spPr>
          <a:xfrm>
            <a:off x="1989139" y="4560070"/>
            <a:ext cx="3995736" cy="29696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MX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Indivisa Display Sans" pitchFamily="50" charset="0"/>
              </a:rPr>
              <a:t>Módulo 2: La Criminología.</a:t>
            </a:r>
            <a:endParaRPr lang="es-MX" dirty="0">
              <a:solidFill>
                <a:schemeClr val="tx1">
                  <a:lumMod val="75000"/>
                  <a:lumOff val="25000"/>
                </a:schemeClr>
              </a:solidFill>
              <a:latin typeface="Indivisa Display Sans" pitchFamily="50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06D3245-8BE1-C1DD-4F5F-E0DFB2D6DCA9}"/>
              </a:ext>
            </a:extLst>
          </p:cNvPr>
          <p:cNvSpPr txBox="1"/>
          <p:nvPr/>
        </p:nvSpPr>
        <p:spPr>
          <a:xfrm>
            <a:off x="1989138" y="4817085"/>
            <a:ext cx="3995737" cy="11689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algn="l" rtl="0" fontAlgn="base">
              <a:lnSpc>
                <a:spcPct val="150000"/>
              </a:lnSpc>
              <a:buFont typeface="+mj-lt"/>
              <a:buAutoNum type="arabicPeriod"/>
            </a:pPr>
            <a:r>
              <a:rPr lang="es-MX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Indivisa Text Sans" pitchFamily="50" charset="0"/>
              </a:rPr>
              <a:t>Introducción a la criminología.</a:t>
            </a:r>
          </a:p>
          <a:p>
            <a:pPr marL="228600" indent="-228600" algn="l" rtl="0" fontAlgn="base">
              <a:lnSpc>
                <a:spcPct val="150000"/>
              </a:lnSpc>
              <a:buFont typeface="+mj-lt"/>
              <a:buAutoNum type="arabicPeriod"/>
            </a:pPr>
            <a:r>
              <a:rPr lang="es-MX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Indivisa Text Sans" pitchFamily="50" charset="0"/>
              </a:rPr>
              <a:t>Teorías criminológicas.</a:t>
            </a:r>
          </a:p>
          <a:p>
            <a:pPr marL="228600" indent="-228600" algn="l" rtl="0" fontAlgn="base">
              <a:lnSpc>
                <a:spcPct val="150000"/>
              </a:lnSpc>
              <a:buFont typeface="+mj-lt"/>
              <a:buAutoNum type="arabicPeriod"/>
            </a:pPr>
            <a:r>
              <a:rPr lang="es-MX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Indivisa Text Sans" pitchFamily="50" charset="0"/>
              </a:rPr>
              <a:t>Criminología aplicada.</a:t>
            </a:r>
          </a:p>
          <a:p>
            <a:pPr marL="228600" indent="-228600" algn="l" rtl="0" fontAlgn="base">
              <a:lnSpc>
                <a:spcPct val="150000"/>
              </a:lnSpc>
              <a:buFont typeface="+mj-lt"/>
              <a:buAutoNum type="arabicPeriod"/>
            </a:pPr>
            <a:r>
              <a:rPr lang="es-MX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Indivisa Text Sans" pitchFamily="50" charset="0"/>
              </a:rPr>
              <a:t>Política criminal y seguridad pública.</a:t>
            </a:r>
          </a:p>
        </p:txBody>
      </p:sp>
      <p:sp>
        <p:nvSpPr>
          <p:cNvPr id="17" name="Subtítulo 2">
            <a:extLst>
              <a:ext uri="{FF2B5EF4-FFF2-40B4-BE49-F238E27FC236}">
                <a16:creationId xmlns:a16="http://schemas.microsoft.com/office/drawing/2014/main" id="{6FABCD2E-1B8A-1AF5-E021-1728A799CED4}"/>
              </a:ext>
            </a:extLst>
          </p:cNvPr>
          <p:cNvSpPr txBox="1">
            <a:spLocks/>
          </p:cNvSpPr>
          <p:nvPr/>
        </p:nvSpPr>
        <p:spPr>
          <a:xfrm>
            <a:off x="1989139" y="6213568"/>
            <a:ext cx="3995736" cy="3766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MX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Indivisa Display Sans" pitchFamily="50" charset="0"/>
              </a:rPr>
              <a:t>Módulo 3: La Criminalística.</a:t>
            </a:r>
            <a:endParaRPr lang="es-MX" dirty="0">
              <a:solidFill>
                <a:schemeClr val="tx1">
                  <a:lumMod val="75000"/>
                  <a:lumOff val="25000"/>
                </a:schemeClr>
              </a:solidFill>
              <a:latin typeface="Indivisa Display Sans" pitchFamily="50" charset="0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FAE3B378-D686-A4E7-52DD-AE6676F95D6F}"/>
              </a:ext>
            </a:extLst>
          </p:cNvPr>
          <p:cNvSpPr txBox="1"/>
          <p:nvPr/>
        </p:nvSpPr>
        <p:spPr>
          <a:xfrm>
            <a:off x="1989138" y="6551000"/>
            <a:ext cx="3995737" cy="12612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algn="l" rtl="0" fontAlgn="base">
              <a:buFont typeface="+mj-lt"/>
              <a:buAutoNum type="arabicPeriod"/>
            </a:pPr>
            <a:r>
              <a:rPr lang="es-MX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Indivisa Text Sans" pitchFamily="50" charset="0"/>
              </a:rPr>
              <a:t>Principios de la criminalística y técnicas de investigación forense. </a:t>
            </a:r>
          </a:p>
          <a:p>
            <a:pPr marL="228600" indent="-228600" algn="l" rtl="0" fontAlgn="base">
              <a:lnSpc>
                <a:spcPct val="150000"/>
              </a:lnSpc>
              <a:buFont typeface="+mj-lt"/>
              <a:buAutoNum type="arabicPeriod"/>
            </a:pPr>
            <a:r>
              <a:rPr lang="es-MX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Indivisa Text Sans" pitchFamily="50" charset="0"/>
              </a:rPr>
              <a:t>Laboratorio de ciencias forenses.</a:t>
            </a:r>
          </a:p>
          <a:p>
            <a:pPr marL="228600" indent="-228600" algn="l" rtl="0" fontAlgn="base">
              <a:lnSpc>
                <a:spcPct val="150000"/>
              </a:lnSpc>
              <a:buFont typeface="+mj-lt"/>
              <a:buAutoNum type="arabicPeriod"/>
            </a:pPr>
            <a:r>
              <a:rPr lang="es-MX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Indivisa Text Sans" pitchFamily="50" charset="0"/>
              </a:rPr>
              <a:t>Gestión de la evidencia en el lugar de los hechos. </a:t>
            </a:r>
          </a:p>
          <a:p>
            <a:pPr marL="228600" indent="-228600" algn="l" rtl="0" fontAlgn="base">
              <a:lnSpc>
                <a:spcPct val="150000"/>
              </a:lnSpc>
              <a:buFont typeface="+mj-lt"/>
              <a:buAutoNum type="arabicPeriod"/>
            </a:pPr>
            <a:r>
              <a:rPr lang="es-MX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Indivisa Text Sans" pitchFamily="50" charset="0"/>
              </a:rPr>
              <a:t>Reconstrucción y mecánica de hechos.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7373EFF-D989-5464-36BA-4F61A6B0DA5E}"/>
              </a:ext>
            </a:extLst>
          </p:cNvPr>
          <p:cNvSpPr txBox="1"/>
          <p:nvPr/>
        </p:nvSpPr>
        <p:spPr>
          <a:xfrm>
            <a:off x="1989138" y="393277"/>
            <a:ext cx="399573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solidFill>
                  <a:schemeClr val="bg2">
                    <a:lumMod val="50000"/>
                  </a:schemeClr>
                </a:solidFill>
                <a:latin typeface="Indivisa Text Sans" pitchFamily="50" charset="0"/>
              </a:rPr>
              <a:t>Diplomado en: </a:t>
            </a:r>
            <a:r>
              <a:rPr lang="es-MX" sz="1200" b="1" dirty="0">
                <a:solidFill>
                  <a:schemeClr val="bg2">
                    <a:lumMod val="50000"/>
                  </a:schemeClr>
                </a:solidFill>
                <a:latin typeface="Indivisa Text Sans" pitchFamily="50" charset="0"/>
              </a:rPr>
              <a:t>Psicología Criminal y Forense.</a:t>
            </a:r>
          </a:p>
        </p:txBody>
      </p:sp>
    </p:spTree>
    <p:extLst>
      <p:ext uri="{BB962C8B-B14F-4D97-AF65-F5344CB8AC3E}">
        <p14:creationId xmlns:p14="http://schemas.microsoft.com/office/powerpoint/2010/main" val="2980052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ítulo 2">
            <a:extLst>
              <a:ext uri="{FF2B5EF4-FFF2-40B4-BE49-F238E27FC236}">
                <a16:creationId xmlns:a16="http://schemas.microsoft.com/office/drawing/2014/main" id="{C050A979-53B2-D26F-5F5C-E889CB3E4DCD}"/>
              </a:ext>
            </a:extLst>
          </p:cNvPr>
          <p:cNvSpPr txBox="1">
            <a:spLocks/>
          </p:cNvSpPr>
          <p:nvPr/>
        </p:nvSpPr>
        <p:spPr>
          <a:xfrm>
            <a:off x="1989139" y="2443983"/>
            <a:ext cx="4087980" cy="493638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MX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Indivisa Display Sans" pitchFamily="50" charset="0"/>
              </a:rPr>
              <a:t>Módulo 4: La víctima y los hechos delictivos.</a:t>
            </a:r>
          </a:p>
          <a:p>
            <a:pPr algn="l"/>
            <a:endParaRPr lang="es-MX" dirty="0">
              <a:latin typeface="Indivisa Display Sans" pitchFamily="50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3BD83E24-893E-59BF-753D-9A029AD81AF6}"/>
              </a:ext>
            </a:extLst>
          </p:cNvPr>
          <p:cNvSpPr txBox="1"/>
          <p:nvPr/>
        </p:nvSpPr>
        <p:spPr>
          <a:xfrm>
            <a:off x="1989138" y="2749084"/>
            <a:ext cx="3675287" cy="14466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MX" sz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Indivisa Text Sans"/>
                <a:ea typeface="Calibri" panose="020F0502020204030204" pitchFamily="34" charset="0"/>
                <a:cs typeface="Times New Roman" panose="02020603050405020304" pitchFamily="18" charset="0"/>
              </a:rPr>
              <a:t>Introducción a la victimología.</a:t>
            </a:r>
          </a:p>
          <a:p>
            <a:pPr marL="228600" indent="-228600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MX" sz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Indivisa Text Sans"/>
                <a:ea typeface="Calibri" panose="020F0502020204030204" pitchFamily="34" charset="0"/>
                <a:cs typeface="Times New Roman" panose="02020603050405020304" pitchFamily="18" charset="0"/>
              </a:rPr>
              <a:t>Tipologías victímales.</a:t>
            </a:r>
          </a:p>
          <a:p>
            <a:pPr marL="228600" indent="-228600">
              <a:spcAft>
                <a:spcPts val="800"/>
              </a:spcAft>
              <a:buFont typeface="+mj-lt"/>
              <a:buAutoNum type="arabicPeriod"/>
            </a:pPr>
            <a:r>
              <a:rPr lang="es-MX" sz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Indivisa Text Sans"/>
                <a:ea typeface="Calibri" panose="020F0502020204030204" pitchFamily="34" charset="0"/>
                <a:cs typeface="Times New Roman" panose="02020603050405020304" pitchFamily="18" charset="0"/>
              </a:rPr>
              <a:t>Consecuencias psicológicas típicas en víctimas y su evaluación.</a:t>
            </a:r>
          </a:p>
          <a:p>
            <a:pPr marL="228600" indent="-228600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MX" sz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Indivisa Text Sans"/>
                <a:ea typeface="Calibri" panose="020F0502020204030204" pitchFamily="34" charset="0"/>
                <a:cs typeface="Times New Roman" panose="02020603050405020304" pitchFamily="18" charset="0"/>
              </a:rPr>
              <a:t>Evaluación de credibilidad del testimonio.</a:t>
            </a:r>
          </a:p>
        </p:txBody>
      </p:sp>
      <p:sp>
        <p:nvSpPr>
          <p:cNvPr id="12" name="Subtítulo 2">
            <a:extLst>
              <a:ext uri="{FF2B5EF4-FFF2-40B4-BE49-F238E27FC236}">
                <a16:creationId xmlns:a16="http://schemas.microsoft.com/office/drawing/2014/main" id="{431EC5E0-F182-D829-64FD-311812A0486F}"/>
              </a:ext>
            </a:extLst>
          </p:cNvPr>
          <p:cNvSpPr txBox="1">
            <a:spLocks/>
          </p:cNvSpPr>
          <p:nvPr/>
        </p:nvSpPr>
        <p:spPr>
          <a:xfrm>
            <a:off x="1989138" y="1883567"/>
            <a:ext cx="3979862" cy="31523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MX" dirty="0">
                <a:latin typeface="Indivisa Display Sans" pitchFamily="50" charset="0"/>
              </a:rPr>
              <a:t>Contenido temático detallado</a:t>
            </a:r>
          </a:p>
          <a:p>
            <a:endParaRPr lang="es-MX" dirty="0">
              <a:latin typeface="Indivisa Display Sans" pitchFamily="50" charset="0"/>
            </a:endParaRPr>
          </a:p>
        </p:txBody>
      </p:sp>
      <p:pic>
        <p:nvPicPr>
          <p:cNvPr id="19" name="Imagen 18" descr="Forma, Rectángulo&#10;&#10;Descripción generada automáticamente">
            <a:extLst>
              <a:ext uri="{FF2B5EF4-FFF2-40B4-BE49-F238E27FC236}">
                <a16:creationId xmlns:a16="http://schemas.microsoft.com/office/drawing/2014/main" id="{DD7B4165-9D7D-D7BB-D851-97142E6686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9135" y="-1410594"/>
            <a:ext cx="3995738" cy="1816514"/>
          </a:xfrm>
          <a:prstGeom prst="rect">
            <a:avLst/>
          </a:prstGeom>
        </p:spPr>
      </p:pic>
      <p:pic>
        <p:nvPicPr>
          <p:cNvPr id="14" name="Imagen 13" descr="Forma&#10;&#10;Descripción generada automáticamente con confianza baja">
            <a:extLst>
              <a:ext uri="{FF2B5EF4-FFF2-40B4-BE49-F238E27FC236}">
                <a16:creationId xmlns:a16="http://schemas.microsoft.com/office/drawing/2014/main" id="{DF99D234-40F2-A73D-5B6E-A8CBBF5F597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6725" y="1943100"/>
            <a:ext cx="213431" cy="213431"/>
          </a:xfrm>
          <a:prstGeom prst="rect">
            <a:avLst/>
          </a:prstGeom>
        </p:spPr>
      </p:pic>
      <p:sp>
        <p:nvSpPr>
          <p:cNvPr id="5" name="Subtítulo 2">
            <a:extLst>
              <a:ext uri="{FF2B5EF4-FFF2-40B4-BE49-F238E27FC236}">
                <a16:creationId xmlns:a16="http://schemas.microsoft.com/office/drawing/2014/main" id="{656EDF1B-4327-1A85-7681-0D8D98986A40}"/>
              </a:ext>
            </a:extLst>
          </p:cNvPr>
          <p:cNvSpPr txBox="1">
            <a:spLocks/>
          </p:cNvSpPr>
          <p:nvPr/>
        </p:nvSpPr>
        <p:spPr>
          <a:xfrm>
            <a:off x="1989138" y="4333748"/>
            <a:ext cx="4168900" cy="3766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MX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Indivisa Display Sans" pitchFamily="50" charset="0"/>
              </a:rPr>
              <a:t>Módulo 5: Psicología Criminal y Forense I.</a:t>
            </a:r>
            <a:endParaRPr lang="es-MX" dirty="0">
              <a:solidFill>
                <a:schemeClr val="tx1">
                  <a:lumMod val="75000"/>
                  <a:lumOff val="25000"/>
                </a:schemeClr>
              </a:solidFill>
              <a:latin typeface="Indivisa Display Sans" pitchFamily="50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06D3245-8BE1-C1DD-4F5F-E0DFB2D6DCA9}"/>
              </a:ext>
            </a:extLst>
          </p:cNvPr>
          <p:cNvSpPr txBox="1"/>
          <p:nvPr/>
        </p:nvSpPr>
        <p:spPr>
          <a:xfrm>
            <a:off x="1989139" y="4676706"/>
            <a:ext cx="3675286" cy="1351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115000"/>
              </a:lnSpc>
              <a:buFont typeface="+mj-lt"/>
              <a:buAutoNum type="arabicPeriod"/>
            </a:pPr>
            <a:r>
              <a:rPr lang="es-MX" sz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Indivisa Text Sans"/>
                <a:ea typeface="Calibri" panose="020F0502020204030204" pitchFamily="34" charset="0"/>
                <a:cs typeface="Times New Roman" panose="02020603050405020304" pitchFamily="18" charset="0"/>
              </a:rPr>
              <a:t>Introducción a la psicología criminal y Forense.</a:t>
            </a:r>
          </a:p>
          <a:p>
            <a:pPr marL="228600" indent="-228600" algn="just">
              <a:lnSpc>
                <a:spcPct val="115000"/>
              </a:lnSpc>
              <a:buFont typeface="+mj-lt"/>
              <a:buAutoNum type="arabicPeriod"/>
            </a:pPr>
            <a:r>
              <a:rPr lang="es-MX" sz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Indivisa Text Sans"/>
                <a:ea typeface="Calibri" panose="020F0502020204030204" pitchFamily="34" charset="0"/>
                <a:cs typeface="Times New Roman" panose="02020603050405020304" pitchFamily="18" charset="0"/>
              </a:rPr>
              <a:t>Situación actual de la psicología criminal y forense en México. </a:t>
            </a:r>
          </a:p>
          <a:p>
            <a:pPr marL="228600" indent="-228600">
              <a:lnSpc>
                <a:spcPct val="115000"/>
              </a:lnSpc>
              <a:buFont typeface="+mj-lt"/>
              <a:buAutoNum type="arabicPeriod"/>
            </a:pPr>
            <a:r>
              <a:rPr lang="es-MX" sz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Indivisa Text Sans"/>
                <a:ea typeface="Calibri" panose="020F0502020204030204" pitchFamily="34" charset="0"/>
                <a:cs typeface="Times New Roman" panose="02020603050405020304" pitchFamily="18" charset="0"/>
              </a:rPr>
              <a:t>Metodología de la investigación en contextos forenses.</a:t>
            </a:r>
          </a:p>
          <a:p>
            <a:pPr marL="228600" indent="-228600">
              <a:lnSpc>
                <a:spcPct val="115000"/>
              </a:lnSpc>
              <a:buFont typeface="+mj-lt"/>
              <a:buAutoNum type="arabicPeriod"/>
            </a:pPr>
            <a:r>
              <a:rPr lang="es-MX" sz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Indivisa Text Sans"/>
                <a:ea typeface="Calibri" panose="020F0502020204030204" pitchFamily="34" charset="0"/>
                <a:cs typeface="Times New Roman" panose="02020603050405020304" pitchFamily="18" charset="0"/>
              </a:rPr>
              <a:t>Psicopatología criminal I.</a:t>
            </a:r>
            <a:endParaRPr lang="es-MX" sz="1200" dirty="0">
              <a:solidFill>
                <a:schemeClr val="tx1">
                  <a:lumMod val="65000"/>
                  <a:lumOff val="35000"/>
                </a:schemeClr>
              </a:solidFill>
              <a:latin typeface="Indivisa Text Sans" pitchFamily="50" charset="0"/>
            </a:endParaRPr>
          </a:p>
        </p:txBody>
      </p:sp>
      <p:sp>
        <p:nvSpPr>
          <p:cNvPr id="17" name="Subtítulo 2">
            <a:extLst>
              <a:ext uri="{FF2B5EF4-FFF2-40B4-BE49-F238E27FC236}">
                <a16:creationId xmlns:a16="http://schemas.microsoft.com/office/drawing/2014/main" id="{6FABCD2E-1B8A-1AF5-E021-1728A799CED4}"/>
              </a:ext>
            </a:extLst>
          </p:cNvPr>
          <p:cNvSpPr txBox="1">
            <a:spLocks/>
          </p:cNvSpPr>
          <p:nvPr/>
        </p:nvSpPr>
        <p:spPr>
          <a:xfrm>
            <a:off x="1989139" y="6235575"/>
            <a:ext cx="3995736" cy="3766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MX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Indivisa Display Sans" pitchFamily="50" charset="0"/>
              </a:rPr>
              <a:t>Módulo 6: Psicología Criminal y Forense II .</a:t>
            </a:r>
            <a:endParaRPr lang="es-MX" dirty="0">
              <a:solidFill>
                <a:schemeClr val="tx1">
                  <a:lumMod val="75000"/>
                  <a:lumOff val="25000"/>
                </a:schemeClr>
              </a:solidFill>
              <a:latin typeface="Indivisa Display Sans" pitchFamily="50" charset="0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FAE3B378-D686-A4E7-52DD-AE6676F95D6F}"/>
              </a:ext>
            </a:extLst>
          </p:cNvPr>
          <p:cNvSpPr txBox="1"/>
          <p:nvPr/>
        </p:nvSpPr>
        <p:spPr>
          <a:xfrm>
            <a:off x="1989139" y="6597749"/>
            <a:ext cx="3675286" cy="1255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algn="just">
              <a:lnSpc>
                <a:spcPct val="115000"/>
              </a:lnSpc>
              <a:buFont typeface="+mj-lt"/>
              <a:buAutoNum type="arabicPeriod"/>
              <a:tabLst>
                <a:tab pos="449580" algn="l"/>
                <a:tab pos="899160" algn="l"/>
                <a:tab pos="1348740" algn="l"/>
                <a:tab pos="2297430" algn="l"/>
              </a:tabLst>
            </a:pPr>
            <a:r>
              <a:rPr lang="es-MX" sz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Indivisa Text Sans"/>
                <a:ea typeface="Calibri" panose="020F0502020204030204" pitchFamily="34" charset="0"/>
                <a:cs typeface="Times New Roman" panose="02020603050405020304" pitchFamily="18" charset="0"/>
              </a:rPr>
              <a:t>Psicopatología criminal II.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es-MX" sz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Indivisa Text Sans"/>
                <a:ea typeface="Calibri" panose="020F0502020204030204" pitchFamily="34" charset="0"/>
                <a:cs typeface="Times New Roman" panose="02020603050405020304" pitchFamily="18" charset="0"/>
              </a:rPr>
              <a:t>La evaluación psicológica de presuntos agresores sexuales.</a:t>
            </a:r>
          </a:p>
          <a:p>
            <a:pPr marL="228600" indent="-228600" algn="just">
              <a:lnSpc>
                <a:spcPct val="115000"/>
              </a:lnSpc>
              <a:buFont typeface="+mj-lt"/>
              <a:buAutoNum type="arabicPeriod"/>
            </a:pPr>
            <a:r>
              <a:rPr lang="es-MX" sz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Indivisa Text Sans"/>
                <a:ea typeface="Calibri" panose="020F0502020204030204" pitchFamily="34" charset="0"/>
                <a:cs typeface="Times New Roman" panose="02020603050405020304" pitchFamily="18" charset="0"/>
              </a:rPr>
              <a:t>La evaluación psicológica en casos de tortura.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es-MX" sz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Indivisa Text Sans"/>
                <a:ea typeface="Calibri" panose="020F0502020204030204" pitchFamily="34" charset="0"/>
                <a:cs typeface="Times New Roman" panose="02020603050405020304" pitchFamily="18" charset="0"/>
              </a:rPr>
              <a:t>Evaluación psicológica de riesgo para beneficios y traslados.</a:t>
            </a:r>
            <a:endParaRPr lang="es-MX" sz="1200" dirty="0">
              <a:solidFill>
                <a:schemeClr val="tx1">
                  <a:lumMod val="75000"/>
                  <a:lumOff val="25000"/>
                </a:schemeClr>
              </a:solidFill>
              <a:latin typeface="Indivisa Text Sans" pitchFamily="50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7373EFF-D989-5464-36BA-4F61A6B0DA5E}"/>
              </a:ext>
            </a:extLst>
          </p:cNvPr>
          <p:cNvSpPr txBox="1"/>
          <p:nvPr/>
        </p:nvSpPr>
        <p:spPr>
          <a:xfrm>
            <a:off x="1989138" y="393277"/>
            <a:ext cx="399573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solidFill>
                  <a:schemeClr val="bg2">
                    <a:lumMod val="50000"/>
                  </a:schemeClr>
                </a:solidFill>
                <a:latin typeface="Indivisa Text Sans" pitchFamily="50" charset="0"/>
              </a:rPr>
              <a:t>Diplomado en: </a:t>
            </a:r>
            <a:r>
              <a:rPr lang="es-MX" sz="1200" b="1" dirty="0">
                <a:solidFill>
                  <a:schemeClr val="bg2">
                    <a:lumMod val="50000"/>
                  </a:schemeClr>
                </a:solidFill>
                <a:latin typeface="Indivisa Text Sans" pitchFamily="50" charset="0"/>
              </a:rPr>
              <a:t>Psicología Criminal y Forense.</a:t>
            </a:r>
          </a:p>
        </p:txBody>
      </p:sp>
    </p:spTree>
    <p:extLst>
      <p:ext uri="{BB962C8B-B14F-4D97-AF65-F5344CB8AC3E}">
        <p14:creationId xmlns:p14="http://schemas.microsoft.com/office/powerpoint/2010/main" val="2891946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ítulo 2">
            <a:extLst>
              <a:ext uri="{FF2B5EF4-FFF2-40B4-BE49-F238E27FC236}">
                <a16:creationId xmlns:a16="http://schemas.microsoft.com/office/drawing/2014/main" id="{C050A979-53B2-D26F-5F5C-E889CB3E4DCD}"/>
              </a:ext>
            </a:extLst>
          </p:cNvPr>
          <p:cNvSpPr txBox="1">
            <a:spLocks/>
          </p:cNvSpPr>
          <p:nvPr/>
        </p:nvSpPr>
        <p:spPr>
          <a:xfrm>
            <a:off x="1989139" y="2387127"/>
            <a:ext cx="4087980" cy="3152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MX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Indivisa Display Sans" pitchFamily="50" charset="0"/>
              </a:rPr>
              <a:t>Módulo 7: Perfilación criminal. 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3BD83E24-893E-59BF-753D-9A029AD81AF6}"/>
              </a:ext>
            </a:extLst>
          </p:cNvPr>
          <p:cNvSpPr txBox="1"/>
          <p:nvPr/>
        </p:nvSpPr>
        <p:spPr>
          <a:xfrm>
            <a:off x="1989138" y="2706742"/>
            <a:ext cx="399573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spcAft>
                <a:spcPts val="800"/>
              </a:spcAft>
              <a:buFont typeface="+mj-lt"/>
              <a:buAutoNum type="arabicPeriod"/>
            </a:pPr>
            <a:r>
              <a:rPr lang="es-MX" sz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Indivisa Text Sans"/>
                <a:ea typeface="Calibri" panose="020F0502020204030204" pitchFamily="34" charset="0"/>
                <a:cs typeface="Times New Roman" panose="02020603050405020304" pitchFamily="18" charset="0"/>
              </a:rPr>
              <a:t>Reseña histórica de la perfilación criminal.</a:t>
            </a:r>
          </a:p>
          <a:p>
            <a:pPr marL="228600" indent="-228600">
              <a:spcAft>
                <a:spcPts val="800"/>
              </a:spcAft>
              <a:buFont typeface="+mj-lt"/>
              <a:buAutoNum type="arabicPeriod"/>
            </a:pPr>
            <a:r>
              <a:rPr lang="es-MX" sz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Indivisa Text Sans"/>
                <a:ea typeface="Calibri" panose="020F0502020204030204" pitchFamily="34" charset="0"/>
                <a:cs typeface="Times New Roman" panose="02020603050405020304" pitchFamily="18" charset="0"/>
              </a:rPr>
              <a:t>Tipos de perfiles.</a:t>
            </a:r>
          </a:p>
          <a:p>
            <a:pPr marL="228600" indent="-228600">
              <a:spcAft>
                <a:spcPts val="800"/>
              </a:spcAft>
              <a:buFont typeface="+mj-lt"/>
              <a:buAutoNum type="arabicPeriod"/>
            </a:pPr>
            <a:r>
              <a:rPr lang="es-MX" sz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Indivisa Text Sans"/>
                <a:ea typeface="Calibri" panose="020F0502020204030204" pitchFamily="34" charset="0"/>
                <a:cs typeface="Times New Roman" panose="02020603050405020304" pitchFamily="18" charset="0"/>
              </a:rPr>
              <a:t>autopsia psicológica.</a:t>
            </a:r>
          </a:p>
          <a:p>
            <a:pPr marL="228600" indent="-228600">
              <a:spcAft>
                <a:spcPts val="800"/>
              </a:spcAft>
              <a:buFont typeface="+mj-lt"/>
              <a:buAutoNum type="arabicPeriod"/>
            </a:pPr>
            <a:r>
              <a:rPr lang="es-MX" sz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Indivisa Text Sans"/>
                <a:ea typeface="Calibri" panose="020F0502020204030204" pitchFamily="34" charset="0"/>
                <a:cs typeface="Times New Roman" panose="02020603050405020304" pitchFamily="18" charset="0"/>
              </a:rPr>
              <a:t>Perfilación de asesinos en serie</a:t>
            </a:r>
            <a:r>
              <a:rPr lang="es-MX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Indivisa Text Sans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MX" sz="12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Indivisa Text Sans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Subtítulo 2">
            <a:extLst>
              <a:ext uri="{FF2B5EF4-FFF2-40B4-BE49-F238E27FC236}">
                <a16:creationId xmlns:a16="http://schemas.microsoft.com/office/drawing/2014/main" id="{431EC5E0-F182-D829-64FD-311812A0486F}"/>
              </a:ext>
            </a:extLst>
          </p:cNvPr>
          <p:cNvSpPr txBox="1">
            <a:spLocks/>
          </p:cNvSpPr>
          <p:nvPr/>
        </p:nvSpPr>
        <p:spPr>
          <a:xfrm>
            <a:off x="1989138" y="1883567"/>
            <a:ext cx="3979862" cy="31523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MX" dirty="0">
                <a:latin typeface="Indivisa Display Sans" pitchFamily="50" charset="0"/>
              </a:rPr>
              <a:t>Contenido temático detallado</a:t>
            </a:r>
          </a:p>
          <a:p>
            <a:endParaRPr lang="es-MX" dirty="0">
              <a:latin typeface="Indivisa Display Sans" pitchFamily="50" charset="0"/>
            </a:endParaRPr>
          </a:p>
        </p:txBody>
      </p:sp>
      <p:pic>
        <p:nvPicPr>
          <p:cNvPr id="19" name="Imagen 18" descr="Forma, Rectángulo&#10;&#10;Descripción generada automáticamente">
            <a:extLst>
              <a:ext uri="{FF2B5EF4-FFF2-40B4-BE49-F238E27FC236}">
                <a16:creationId xmlns:a16="http://schemas.microsoft.com/office/drawing/2014/main" id="{DD7B4165-9D7D-D7BB-D851-97142E6686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9135" y="-1410594"/>
            <a:ext cx="3995738" cy="1816514"/>
          </a:xfrm>
          <a:prstGeom prst="rect">
            <a:avLst/>
          </a:prstGeom>
        </p:spPr>
      </p:pic>
      <p:pic>
        <p:nvPicPr>
          <p:cNvPr id="14" name="Imagen 13" descr="Forma&#10;&#10;Descripción generada automáticamente con confianza baja">
            <a:extLst>
              <a:ext uri="{FF2B5EF4-FFF2-40B4-BE49-F238E27FC236}">
                <a16:creationId xmlns:a16="http://schemas.microsoft.com/office/drawing/2014/main" id="{DF99D234-40F2-A73D-5B6E-A8CBBF5F597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6725" y="1943100"/>
            <a:ext cx="213431" cy="213431"/>
          </a:xfrm>
          <a:prstGeom prst="rect">
            <a:avLst/>
          </a:prstGeom>
        </p:spPr>
      </p:pic>
      <p:sp>
        <p:nvSpPr>
          <p:cNvPr id="5" name="Subtítulo 2">
            <a:extLst>
              <a:ext uri="{FF2B5EF4-FFF2-40B4-BE49-F238E27FC236}">
                <a16:creationId xmlns:a16="http://schemas.microsoft.com/office/drawing/2014/main" id="{656EDF1B-4327-1A85-7681-0D8D98986A40}"/>
              </a:ext>
            </a:extLst>
          </p:cNvPr>
          <p:cNvSpPr txBox="1">
            <a:spLocks/>
          </p:cNvSpPr>
          <p:nvPr/>
        </p:nvSpPr>
        <p:spPr>
          <a:xfrm>
            <a:off x="1989138" y="3985686"/>
            <a:ext cx="4168900" cy="542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MX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Indivisa Display Sans" pitchFamily="50" charset="0"/>
              </a:rPr>
              <a:t>Módulo 8: De la competencia médico / psicológica.</a:t>
            </a:r>
            <a:endParaRPr lang="es-MX" dirty="0">
              <a:solidFill>
                <a:schemeClr val="tx1">
                  <a:lumMod val="75000"/>
                  <a:lumOff val="25000"/>
                </a:schemeClr>
              </a:solidFill>
              <a:latin typeface="Indivisa Display Sans" pitchFamily="50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06D3245-8BE1-C1DD-4F5F-E0DFB2D6DCA9}"/>
              </a:ext>
            </a:extLst>
          </p:cNvPr>
          <p:cNvSpPr txBox="1"/>
          <p:nvPr/>
        </p:nvSpPr>
        <p:spPr>
          <a:xfrm>
            <a:off x="1989139" y="4518061"/>
            <a:ext cx="3909955" cy="1351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algn="just">
              <a:lnSpc>
                <a:spcPct val="115000"/>
              </a:lnSpc>
              <a:buFont typeface="+mj-lt"/>
              <a:buAutoNum type="arabicPeriod"/>
            </a:pPr>
            <a:r>
              <a:rPr lang="es-MX" sz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Indivisa Text Sans"/>
                <a:ea typeface="Calibri" panose="020F0502020204030204" pitchFamily="34" charset="0"/>
                <a:cs typeface="Times New Roman" panose="02020603050405020304" pitchFamily="18" charset="0"/>
              </a:rPr>
              <a:t>Literatura científica y fuentes de consulta para el diagnóstico médico y psicológico.</a:t>
            </a:r>
          </a:p>
          <a:p>
            <a:pPr marL="228600" indent="-228600" algn="just">
              <a:lnSpc>
                <a:spcPct val="115000"/>
              </a:lnSpc>
              <a:buFont typeface="+mj-lt"/>
              <a:buAutoNum type="arabicPeriod"/>
            </a:pPr>
            <a:r>
              <a:rPr lang="es-MX" sz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Indivisa Text Sans"/>
                <a:ea typeface="Calibri" panose="020F0502020204030204" pitchFamily="34" charset="0"/>
                <a:cs typeface="Times New Roman" panose="02020603050405020304" pitchFamily="18" charset="0"/>
              </a:rPr>
              <a:t>Psicopatología e inimputabilidad.</a:t>
            </a:r>
          </a:p>
          <a:p>
            <a:pPr marL="228600" indent="-228600" algn="just">
              <a:lnSpc>
                <a:spcPct val="115000"/>
              </a:lnSpc>
              <a:buFont typeface="+mj-lt"/>
              <a:buAutoNum type="arabicPeriod"/>
            </a:pPr>
            <a:r>
              <a:rPr lang="es-MX" sz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Indivisa Text Sans"/>
                <a:ea typeface="Calibri" panose="020F0502020204030204" pitchFamily="34" charset="0"/>
                <a:cs typeface="Times New Roman" panose="02020603050405020304" pitchFamily="18" charset="0"/>
              </a:rPr>
              <a:t>La evaluación médico forense y la clasificación de las lesiones.</a:t>
            </a:r>
          </a:p>
          <a:p>
            <a:pPr marL="228600" indent="-228600" algn="just">
              <a:lnSpc>
                <a:spcPct val="115000"/>
              </a:lnSpc>
              <a:buFont typeface="+mj-lt"/>
              <a:buAutoNum type="arabicPeriod"/>
            </a:pPr>
            <a:r>
              <a:rPr lang="es-MX" sz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Indivisa Text Sans"/>
                <a:ea typeface="Calibri" panose="020F0502020204030204" pitchFamily="34" charset="0"/>
                <a:cs typeface="Times New Roman" panose="02020603050405020304" pitchFamily="18" charset="0"/>
              </a:rPr>
              <a:t>Necropsia</a:t>
            </a:r>
            <a:r>
              <a:rPr lang="es-MX" sz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Indivisa Text Sans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MX" sz="12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Indivisa Text Sans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Subtítulo 2">
            <a:extLst>
              <a:ext uri="{FF2B5EF4-FFF2-40B4-BE49-F238E27FC236}">
                <a16:creationId xmlns:a16="http://schemas.microsoft.com/office/drawing/2014/main" id="{6FABCD2E-1B8A-1AF5-E021-1728A799CED4}"/>
              </a:ext>
            </a:extLst>
          </p:cNvPr>
          <p:cNvSpPr txBox="1">
            <a:spLocks/>
          </p:cNvSpPr>
          <p:nvPr/>
        </p:nvSpPr>
        <p:spPr>
          <a:xfrm>
            <a:off x="1989139" y="6015725"/>
            <a:ext cx="3995736" cy="3766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MX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Indivisa Display Sans" pitchFamily="50" charset="0"/>
              </a:rPr>
              <a:t>Módulo 9: Actividad teórica/práctica.</a:t>
            </a:r>
            <a:endParaRPr lang="es-MX" dirty="0">
              <a:solidFill>
                <a:schemeClr val="tx1">
                  <a:lumMod val="75000"/>
                  <a:lumOff val="25000"/>
                </a:schemeClr>
              </a:solidFill>
              <a:latin typeface="Indivisa Display Sans" pitchFamily="50" charset="0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FAE3B378-D686-A4E7-52DD-AE6676F95D6F}"/>
              </a:ext>
            </a:extLst>
          </p:cNvPr>
          <p:cNvSpPr txBox="1"/>
          <p:nvPr/>
        </p:nvSpPr>
        <p:spPr>
          <a:xfrm>
            <a:off x="1989139" y="6308518"/>
            <a:ext cx="3979862" cy="25741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spcAft>
                <a:spcPts val="800"/>
              </a:spcAft>
              <a:buFont typeface="+mj-lt"/>
              <a:buAutoNum type="arabicPeriod"/>
            </a:pPr>
            <a:r>
              <a:rPr lang="es-MX" sz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Indivisa Text Sans"/>
                <a:ea typeface="Calibri" panose="020F0502020204030204" pitchFamily="34" charset="0"/>
                <a:cs typeface="Times New Roman" panose="02020603050405020304" pitchFamily="18" charset="0"/>
              </a:rPr>
              <a:t>Seminario de investigación en psicología criminal y forense (estudio de caso). </a:t>
            </a:r>
          </a:p>
          <a:p>
            <a:pPr marL="228600" indent="-228600">
              <a:spcAft>
                <a:spcPts val="800"/>
              </a:spcAft>
              <a:buFont typeface="+mj-lt"/>
              <a:buAutoNum type="arabicPeriod"/>
            </a:pPr>
            <a:r>
              <a:rPr lang="es-MX" sz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Indivisa Text Sans"/>
                <a:ea typeface="Calibri" panose="020F0502020204030204" pitchFamily="34" charset="0"/>
                <a:cs typeface="Times New Roman" panose="02020603050405020304" pitchFamily="18" charset="0"/>
              </a:rPr>
              <a:t>Seminario de investigación criminológica (estudio y revisión de indicios y antecedentes). </a:t>
            </a:r>
          </a:p>
          <a:p>
            <a:pPr marL="228600" indent="-228600" algn="just">
              <a:spcAft>
                <a:spcPts val="800"/>
              </a:spcAft>
              <a:buFont typeface="+mj-lt"/>
              <a:buAutoNum type="arabicPeriod"/>
            </a:pPr>
            <a:r>
              <a:rPr lang="es-MX" sz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Indivisa Text Sans"/>
                <a:ea typeface="Calibri" panose="020F0502020204030204" pitchFamily="34" charset="0"/>
                <a:cs typeface="Times New Roman" panose="02020603050405020304" pitchFamily="18" charset="0"/>
              </a:rPr>
              <a:t>Simulación de un juicio oral donde la persona privada de su libertad solicite algún tipo de beneficio que marque la Ley Nacional de Ejecución Penal donde el psicólogo defienda y exponga su dictamen ante el Juez de Ejecución.</a:t>
            </a:r>
          </a:p>
          <a:p>
            <a:pPr marL="228600" indent="-228600" algn="just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MX" sz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Indivisa Text Sans"/>
                <a:ea typeface="Calibri" panose="020F0502020204030204" pitchFamily="34" charset="0"/>
                <a:cs typeface="Times New Roman" panose="02020603050405020304" pitchFamily="18" charset="0"/>
              </a:rPr>
              <a:t>Trabajo de cierre del Diplomado.</a:t>
            </a:r>
          </a:p>
          <a:p>
            <a:pPr marL="228600" indent="-228600">
              <a:lnSpc>
                <a:spcPct val="115000"/>
              </a:lnSpc>
              <a:buFont typeface="+mj-lt"/>
              <a:buAutoNum type="arabicPeriod"/>
              <a:tabLst>
                <a:tab pos="449580" algn="l"/>
                <a:tab pos="899160" algn="l"/>
                <a:tab pos="1348740" algn="l"/>
                <a:tab pos="2297430" algn="l"/>
              </a:tabLst>
            </a:pPr>
            <a:endParaRPr lang="es-MX" sz="1200" dirty="0">
              <a:solidFill>
                <a:schemeClr val="tx1">
                  <a:lumMod val="75000"/>
                  <a:lumOff val="25000"/>
                </a:schemeClr>
              </a:solidFill>
              <a:latin typeface="Indivisa Text Sans" pitchFamily="50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7373EFF-D989-5464-36BA-4F61A6B0DA5E}"/>
              </a:ext>
            </a:extLst>
          </p:cNvPr>
          <p:cNvSpPr txBox="1"/>
          <p:nvPr/>
        </p:nvSpPr>
        <p:spPr>
          <a:xfrm>
            <a:off x="1989138" y="393277"/>
            <a:ext cx="399573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solidFill>
                  <a:schemeClr val="bg2">
                    <a:lumMod val="50000"/>
                  </a:schemeClr>
                </a:solidFill>
                <a:latin typeface="Indivisa Text Sans" pitchFamily="50" charset="0"/>
              </a:rPr>
              <a:t>Diplomado en: </a:t>
            </a:r>
            <a:r>
              <a:rPr lang="es-MX" sz="1200" b="1" dirty="0">
                <a:solidFill>
                  <a:schemeClr val="bg2">
                    <a:lumMod val="50000"/>
                  </a:schemeClr>
                </a:solidFill>
                <a:latin typeface="Indivisa Text Sans" pitchFamily="50" charset="0"/>
              </a:rPr>
              <a:t>Psicología Criminal y Forense.</a:t>
            </a:r>
          </a:p>
        </p:txBody>
      </p:sp>
    </p:spTree>
    <p:extLst>
      <p:ext uri="{BB962C8B-B14F-4D97-AF65-F5344CB8AC3E}">
        <p14:creationId xmlns:p14="http://schemas.microsoft.com/office/powerpoint/2010/main" val="44736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n 18" descr="Forma, Rectángulo&#10;&#10;Descripción generada automáticamente">
            <a:extLst>
              <a:ext uri="{FF2B5EF4-FFF2-40B4-BE49-F238E27FC236}">
                <a16:creationId xmlns:a16="http://schemas.microsoft.com/office/drawing/2014/main" id="{DD7B4165-9D7D-D7BB-D851-97142E6686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9135" y="-1410594"/>
            <a:ext cx="3995738" cy="1816514"/>
          </a:xfrm>
          <a:prstGeom prst="rect">
            <a:avLst/>
          </a:prstGeom>
        </p:spPr>
      </p:pic>
      <p:sp>
        <p:nvSpPr>
          <p:cNvPr id="7" name="Subtítulo 2">
            <a:extLst>
              <a:ext uri="{FF2B5EF4-FFF2-40B4-BE49-F238E27FC236}">
                <a16:creationId xmlns:a16="http://schemas.microsoft.com/office/drawing/2014/main" id="{8FA68525-E570-3582-2294-562746EDA0ED}"/>
              </a:ext>
            </a:extLst>
          </p:cNvPr>
          <p:cNvSpPr txBox="1">
            <a:spLocks/>
          </p:cNvSpPr>
          <p:nvPr/>
        </p:nvSpPr>
        <p:spPr>
          <a:xfrm>
            <a:off x="2003868" y="1847572"/>
            <a:ext cx="3995736" cy="349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MX" dirty="0">
                <a:latin typeface="Indivisa Display Sans" pitchFamily="50" charset="0"/>
              </a:rPr>
              <a:t>Catedráticos:</a:t>
            </a:r>
          </a:p>
        </p:txBody>
      </p:sp>
      <p:pic>
        <p:nvPicPr>
          <p:cNvPr id="18" name="Imagen 17" descr="Forma&#10;&#10;Descripción generada automáticamente con confianza baja">
            <a:extLst>
              <a:ext uri="{FF2B5EF4-FFF2-40B4-BE49-F238E27FC236}">
                <a16:creationId xmlns:a16="http://schemas.microsoft.com/office/drawing/2014/main" id="{179C353E-BEE0-DD57-9426-BBF03A64B309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6725" y="1922747"/>
            <a:ext cx="258760" cy="239306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042B2836-C80B-C7EC-4991-9842A24EBC8A}"/>
              </a:ext>
            </a:extLst>
          </p:cNvPr>
          <p:cNvSpPr txBox="1"/>
          <p:nvPr/>
        </p:nvSpPr>
        <p:spPr>
          <a:xfrm>
            <a:off x="1607944" y="2441669"/>
            <a:ext cx="4240207" cy="29443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9580">
              <a:spcAft>
                <a:spcPts val="800"/>
              </a:spcAft>
            </a:pPr>
            <a:endParaRPr lang="es-MX" sz="1200" b="1" dirty="0">
              <a:effectLst/>
              <a:latin typeface="Indivisa Text Sans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2103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200" b="1" dirty="0">
                <a:effectLst/>
                <a:latin typeface="Indivisa Text Sans"/>
                <a:ea typeface="Calibri" panose="020F0502020204030204" pitchFamily="34" charset="0"/>
                <a:cs typeface="Times New Roman" panose="02020603050405020304" pitchFamily="18" charset="0"/>
              </a:rPr>
              <a:t>José Antonio Unzueta Floranes. </a:t>
            </a:r>
            <a:r>
              <a:rPr lang="es-MX" sz="1200" dirty="0">
                <a:effectLst/>
                <a:latin typeface="Indivisa Text Sans"/>
                <a:ea typeface="Calibri" panose="020F0502020204030204" pitchFamily="34" charset="0"/>
                <a:cs typeface="Times New Roman" panose="02020603050405020304" pitchFamily="18" charset="0"/>
              </a:rPr>
              <a:t>Psicólogo forense.</a:t>
            </a:r>
          </a:p>
          <a:p>
            <a:pPr marL="62103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200" b="1" dirty="0">
                <a:effectLst/>
                <a:latin typeface="Indivisa Text Sans"/>
                <a:ea typeface="Calibri" panose="020F0502020204030204" pitchFamily="34" charset="0"/>
                <a:cs typeface="Times New Roman" panose="02020603050405020304" pitchFamily="18" charset="0"/>
              </a:rPr>
              <a:t>Wael </a:t>
            </a:r>
            <a:r>
              <a:rPr lang="es-MX" sz="1200" b="1" dirty="0" err="1">
                <a:effectLst/>
                <a:latin typeface="Indivisa Text Sans"/>
                <a:ea typeface="Calibri" panose="020F0502020204030204" pitchFamily="34" charset="0"/>
                <a:cs typeface="Times New Roman" panose="02020603050405020304" pitchFamily="18" charset="0"/>
              </a:rPr>
              <a:t>Sarwat</a:t>
            </a:r>
            <a:r>
              <a:rPr lang="es-MX" sz="1200" b="1" dirty="0">
                <a:effectLst/>
                <a:latin typeface="Indivisa Text Sans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200" b="1" dirty="0" err="1">
                <a:effectLst/>
                <a:latin typeface="Indivisa Text Sans"/>
                <a:ea typeface="Calibri" panose="020F0502020204030204" pitchFamily="34" charset="0"/>
                <a:cs typeface="Times New Roman" panose="02020603050405020304" pitchFamily="18" charset="0"/>
              </a:rPr>
              <a:t>Hikal</a:t>
            </a:r>
            <a:r>
              <a:rPr lang="es-MX" sz="1200" b="1" dirty="0">
                <a:effectLst/>
                <a:latin typeface="Indivisa Text Sans"/>
                <a:ea typeface="Calibri" panose="020F0502020204030204" pitchFamily="34" charset="0"/>
                <a:cs typeface="Times New Roman" panose="02020603050405020304" pitchFamily="18" charset="0"/>
              </a:rPr>
              <a:t> Carrión. </a:t>
            </a:r>
            <a:r>
              <a:rPr lang="es-MX" sz="1200" dirty="0">
                <a:effectLst/>
                <a:latin typeface="Indivisa Text Sans"/>
                <a:ea typeface="Calibri" panose="020F0502020204030204" pitchFamily="34" charset="0"/>
                <a:cs typeface="Times New Roman" panose="02020603050405020304" pitchFamily="18" charset="0"/>
              </a:rPr>
              <a:t>Criminólogo.</a:t>
            </a:r>
          </a:p>
          <a:p>
            <a:pPr marL="62103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200" b="1" dirty="0">
                <a:effectLst/>
                <a:latin typeface="Indivisa Text Sans"/>
                <a:ea typeface="Calibri" panose="020F0502020204030204" pitchFamily="34" charset="0"/>
                <a:cs typeface="Times New Roman" panose="02020603050405020304" pitchFamily="18" charset="0"/>
              </a:rPr>
              <a:t>Jairo </a:t>
            </a:r>
            <a:r>
              <a:rPr lang="es-MX" sz="1200" b="1" dirty="0" err="1">
                <a:effectLst/>
                <a:latin typeface="Indivisa Text Sans"/>
                <a:ea typeface="Calibri" panose="020F0502020204030204" pitchFamily="34" charset="0"/>
                <a:cs typeface="Times New Roman" panose="02020603050405020304" pitchFamily="18" charset="0"/>
              </a:rPr>
              <a:t>Yadir</a:t>
            </a:r>
            <a:r>
              <a:rPr lang="es-MX" sz="1200" b="1" dirty="0">
                <a:effectLst/>
                <a:latin typeface="Indivisa Text Sans"/>
                <a:ea typeface="Calibri" panose="020F0502020204030204" pitchFamily="34" charset="0"/>
                <a:cs typeface="Times New Roman" panose="02020603050405020304" pitchFamily="18" charset="0"/>
              </a:rPr>
              <a:t> Olvera Romero. </a:t>
            </a:r>
            <a:r>
              <a:rPr lang="es-MX" sz="1200" dirty="0">
                <a:effectLst/>
                <a:latin typeface="Indivisa Text Sans"/>
                <a:ea typeface="Calibri" panose="020F0502020204030204" pitchFamily="34" charset="0"/>
                <a:cs typeface="Times New Roman" panose="02020603050405020304" pitchFamily="18" charset="0"/>
              </a:rPr>
              <a:t>Criminólogo y Criminalista.</a:t>
            </a:r>
          </a:p>
          <a:p>
            <a:pPr marL="62103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200" b="1" dirty="0">
                <a:effectLst/>
                <a:latin typeface="Indivisa Text Sans"/>
                <a:ea typeface="Calibri" panose="020F0502020204030204" pitchFamily="34" charset="0"/>
                <a:cs typeface="Times New Roman" panose="02020603050405020304" pitchFamily="18" charset="0"/>
              </a:rPr>
              <a:t>Eduardo Antonio Sánchez Lazo</a:t>
            </a:r>
            <a:r>
              <a:rPr lang="es-MX" sz="1200" dirty="0">
                <a:effectLst/>
                <a:latin typeface="Indivisa Text Sans"/>
                <a:ea typeface="Calibri" panose="020F0502020204030204" pitchFamily="34" charset="0"/>
                <a:cs typeface="Times New Roman" panose="02020603050405020304" pitchFamily="18" charset="0"/>
              </a:rPr>
              <a:t>. Médico Forense.</a:t>
            </a:r>
          </a:p>
          <a:p>
            <a:pPr marL="62103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200" b="1" dirty="0">
                <a:effectLst/>
                <a:latin typeface="Indivisa Text Sans"/>
                <a:ea typeface="Calibri" panose="020F0502020204030204" pitchFamily="34" charset="0"/>
                <a:cs typeface="Times New Roman" panose="02020603050405020304" pitchFamily="18" charset="0"/>
              </a:rPr>
              <a:t>Oscar Edgardo </a:t>
            </a:r>
            <a:r>
              <a:rPr lang="es-MX" sz="1200" b="1" dirty="0" err="1">
                <a:effectLst/>
                <a:latin typeface="Indivisa Text Sans"/>
                <a:ea typeface="Calibri" panose="020F0502020204030204" pitchFamily="34" charset="0"/>
                <a:cs typeface="Times New Roman" panose="02020603050405020304" pitchFamily="18" charset="0"/>
              </a:rPr>
              <a:t>OrtIz</a:t>
            </a:r>
            <a:r>
              <a:rPr lang="es-MX" sz="1200" b="1" dirty="0">
                <a:effectLst/>
                <a:latin typeface="Indivisa Text Sans"/>
                <a:ea typeface="Calibri" panose="020F0502020204030204" pitchFamily="34" charset="0"/>
                <a:cs typeface="Times New Roman" panose="02020603050405020304" pitchFamily="18" charset="0"/>
              </a:rPr>
              <a:t> García</a:t>
            </a:r>
            <a:r>
              <a:rPr lang="es-MX" sz="1200" dirty="0">
                <a:effectLst/>
                <a:latin typeface="Indivisa Text Sans"/>
                <a:ea typeface="Calibri" panose="020F0502020204030204" pitchFamily="34" charset="0"/>
                <a:cs typeface="Times New Roman" panose="02020603050405020304" pitchFamily="18" charset="0"/>
              </a:rPr>
              <a:t>. Criminólogo y Perfilador Criminal.</a:t>
            </a:r>
          </a:p>
          <a:p>
            <a:pPr marL="62103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200" b="1" dirty="0">
                <a:latin typeface="Indivisa Text Sans"/>
                <a:ea typeface="Calibri" panose="020F0502020204030204" pitchFamily="34" charset="0"/>
                <a:cs typeface="Times New Roman" panose="02020603050405020304" pitchFamily="18" charset="0"/>
              </a:rPr>
              <a:t>Felipe Alcántara Vera. </a:t>
            </a:r>
            <a:r>
              <a:rPr lang="es-MX" sz="1200" dirty="0">
                <a:latin typeface="Indivisa Text Sans"/>
                <a:ea typeface="Calibri" panose="020F0502020204030204" pitchFamily="34" charset="0"/>
                <a:cs typeface="Times New Roman" panose="02020603050405020304" pitchFamily="18" charset="0"/>
              </a:rPr>
              <a:t>Abogado</a:t>
            </a:r>
          </a:p>
          <a:p>
            <a:pPr marL="62103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200" b="1" dirty="0">
                <a:effectLst/>
                <a:latin typeface="Indivisa Text Sans"/>
                <a:ea typeface="Calibri" panose="020F0502020204030204" pitchFamily="34" charset="0"/>
                <a:cs typeface="Times New Roman" panose="02020603050405020304" pitchFamily="18" charset="0"/>
              </a:rPr>
              <a:t>Perla Montserrat Guerrero Lira</a:t>
            </a:r>
            <a:r>
              <a:rPr lang="es-MX" sz="1200" dirty="0">
                <a:effectLst/>
                <a:latin typeface="Indivisa Text Sans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MX" sz="1200" dirty="0">
              <a:latin typeface="Indivisa Text Sans" pitchFamily="50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9DA946EC-D2F7-B114-55E0-04B2EAD0D1E9}"/>
              </a:ext>
            </a:extLst>
          </p:cNvPr>
          <p:cNvSpPr txBox="1"/>
          <p:nvPr/>
        </p:nvSpPr>
        <p:spPr>
          <a:xfrm>
            <a:off x="1989138" y="393277"/>
            <a:ext cx="399573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solidFill>
                  <a:schemeClr val="bg2">
                    <a:lumMod val="50000"/>
                  </a:schemeClr>
                </a:solidFill>
                <a:latin typeface="Indivisa Text Sans" pitchFamily="50" charset="0"/>
              </a:rPr>
              <a:t>Diplomado en: </a:t>
            </a:r>
            <a:r>
              <a:rPr lang="es-MX" sz="1200" b="1" dirty="0">
                <a:solidFill>
                  <a:schemeClr val="bg2">
                    <a:lumMod val="50000"/>
                  </a:schemeClr>
                </a:solidFill>
                <a:latin typeface="Indivisa Text Sans" pitchFamily="50" charset="0"/>
              </a:rPr>
              <a:t>Psicología Criminal y Forense.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184E0767-1002-7F96-538D-9E1F6D305872}"/>
              </a:ext>
            </a:extLst>
          </p:cNvPr>
          <p:cNvSpPr txBox="1"/>
          <p:nvPr/>
        </p:nvSpPr>
        <p:spPr>
          <a:xfrm>
            <a:off x="1577945" y="2222191"/>
            <a:ext cx="439898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49580">
              <a:spcAft>
                <a:spcPts val="800"/>
              </a:spcAft>
            </a:pPr>
            <a:r>
              <a:rPr lang="es-MX" sz="1200" b="1" dirty="0">
                <a:effectLst/>
                <a:latin typeface="Indivisa Text Sans"/>
                <a:ea typeface="Calibri" panose="020F0502020204030204" pitchFamily="34" charset="0"/>
                <a:cs typeface="Times New Roman" panose="02020603050405020304" pitchFamily="18" charset="0"/>
              </a:rPr>
              <a:t>Todos nuestros docentes son expertos en el tema con amplia experiencia en el campo de estudio.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47690A50-860D-5764-8093-7A7DA59FD393}"/>
              </a:ext>
            </a:extLst>
          </p:cNvPr>
          <p:cNvSpPr txBox="1"/>
          <p:nvPr/>
        </p:nvSpPr>
        <p:spPr>
          <a:xfrm>
            <a:off x="1965319" y="6166475"/>
            <a:ext cx="3995737" cy="67710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es-MX" sz="1400" dirty="0">
              <a:solidFill>
                <a:schemeClr val="tx1">
                  <a:lumMod val="65000"/>
                  <a:lumOff val="35000"/>
                </a:schemeClr>
              </a:solidFill>
              <a:latin typeface="Indivisa Text Sans" pitchFamily="50" charset="0"/>
            </a:endParaRPr>
          </a:p>
          <a:p>
            <a:pPr marL="228600" indent="-228600">
              <a:buFont typeface="+mj-lt"/>
              <a:buAutoNum type="arabicPeriod"/>
            </a:pPr>
            <a:endParaRPr lang="es-MX" sz="1200" dirty="0">
              <a:solidFill>
                <a:schemeClr val="tx1">
                  <a:lumMod val="65000"/>
                  <a:lumOff val="35000"/>
                </a:schemeClr>
              </a:solidFill>
              <a:latin typeface="Indivisa Text Sans" pitchFamily="50" charset="0"/>
            </a:endParaRPr>
          </a:p>
          <a:p>
            <a:endParaRPr lang="es-MX" sz="1200" dirty="0">
              <a:solidFill>
                <a:schemeClr val="tx1">
                  <a:lumMod val="65000"/>
                  <a:lumOff val="35000"/>
                </a:schemeClr>
              </a:solidFill>
              <a:latin typeface="Indivisa Text Sans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611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Texto&#10;&#10;Descripción generada automáticamente con confianza media">
            <a:extLst>
              <a:ext uri="{FF2B5EF4-FFF2-40B4-BE49-F238E27FC236}">
                <a16:creationId xmlns:a16="http://schemas.microsoft.com/office/drawing/2014/main" id="{A4B5E549-0CFA-74E4-6B02-83D9EE29E0C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" y="-89784"/>
            <a:ext cx="6858001" cy="9323567"/>
          </a:xfrm>
          <a:prstGeom prst="rect">
            <a:avLst/>
          </a:prstGeom>
        </p:spPr>
      </p:pic>
      <p:sp>
        <p:nvSpPr>
          <p:cNvPr id="8" name="Subtítulo 2">
            <a:extLst>
              <a:ext uri="{FF2B5EF4-FFF2-40B4-BE49-F238E27FC236}">
                <a16:creationId xmlns:a16="http://schemas.microsoft.com/office/drawing/2014/main" id="{C050A979-53B2-D26F-5F5C-E889CB3E4DCD}"/>
              </a:ext>
            </a:extLst>
          </p:cNvPr>
          <p:cNvSpPr txBox="1">
            <a:spLocks/>
          </p:cNvSpPr>
          <p:nvPr/>
        </p:nvSpPr>
        <p:spPr>
          <a:xfrm>
            <a:off x="1989138" y="1860996"/>
            <a:ext cx="3995736" cy="351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MX" dirty="0">
                <a:latin typeface="Indivisa Display Sans" pitchFamily="50" charset="0"/>
              </a:rPr>
              <a:t>Proceso de Inscripción: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3BD83E24-893E-59BF-753D-9A029AD81AF6}"/>
              </a:ext>
            </a:extLst>
          </p:cNvPr>
          <p:cNvSpPr txBox="1"/>
          <p:nvPr/>
        </p:nvSpPr>
        <p:spPr>
          <a:xfrm>
            <a:off x="1989138" y="2266510"/>
            <a:ext cx="408969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+mj-lt"/>
              <a:buAutoNum type="arabicPeriod"/>
            </a:pPr>
            <a:r>
              <a:rPr lang="es-MX" sz="1200" dirty="0">
                <a:latin typeface="Indivisa Text Sans" pitchFamily="50" charset="0"/>
              </a:rPr>
              <a:t>Enviar la solicitud de inscripción proporcionando  todos sus datos con la que le asignaremos un número  de matrícula.</a:t>
            </a:r>
          </a:p>
          <a:p>
            <a:pPr marL="285750" indent="-285750">
              <a:buFont typeface="+mj-lt"/>
              <a:buAutoNum type="arabicPeriod"/>
            </a:pPr>
            <a:r>
              <a:rPr lang="es-MX" sz="1200" dirty="0">
                <a:latin typeface="Indivisa Text Sans" pitchFamily="50" charset="0"/>
              </a:rPr>
              <a:t>Realizar su pago con el número de matrícula asignado  y enviar el comprobante.</a:t>
            </a:r>
          </a:p>
          <a:p>
            <a:pPr marL="285750" indent="-285750">
              <a:buFont typeface="+mj-lt"/>
              <a:buAutoNum type="arabicPeriod"/>
            </a:pPr>
            <a:r>
              <a:rPr lang="es-MX" sz="1200" dirty="0">
                <a:latin typeface="Indivisa Text Sans" pitchFamily="50" charset="0"/>
              </a:rPr>
              <a:t>Las únicas formas de pago son las descritas a  continuación: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s-MX" dirty="0"/>
          </a:p>
        </p:txBody>
      </p:sp>
      <p:sp>
        <p:nvSpPr>
          <p:cNvPr id="10" name="Subtítulo 2">
            <a:extLst>
              <a:ext uri="{FF2B5EF4-FFF2-40B4-BE49-F238E27FC236}">
                <a16:creationId xmlns:a16="http://schemas.microsoft.com/office/drawing/2014/main" id="{AB5B15D0-5139-2EC3-1110-8C28719B6ECD}"/>
              </a:ext>
            </a:extLst>
          </p:cNvPr>
          <p:cNvSpPr txBox="1">
            <a:spLocks/>
          </p:cNvSpPr>
          <p:nvPr/>
        </p:nvSpPr>
        <p:spPr>
          <a:xfrm>
            <a:off x="1989137" y="4225100"/>
            <a:ext cx="3995736" cy="3439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MX" dirty="0">
                <a:latin typeface="Indivisa Display Sans" pitchFamily="50" charset="0"/>
              </a:rPr>
              <a:t>Opciones de pago: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DDA202F1-6B7D-5104-F75E-3BEE04CA4390}"/>
              </a:ext>
            </a:extLst>
          </p:cNvPr>
          <p:cNvSpPr txBox="1"/>
          <p:nvPr/>
        </p:nvSpPr>
        <p:spPr>
          <a:xfrm>
            <a:off x="1989135" y="4569015"/>
            <a:ext cx="3995737" cy="1436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9065" indent="-127000">
              <a:lnSpc>
                <a:spcPct val="100000"/>
              </a:lnSpc>
              <a:spcBef>
                <a:spcPts val="890"/>
              </a:spcBef>
              <a:buSzPct val="91666"/>
              <a:buFont typeface="Wingdings"/>
              <a:buChar char=""/>
              <a:tabLst>
                <a:tab pos="139700" algn="l"/>
              </a:tabLst>
            </a:pPr>
            <a:r>
              <a:rPr lang="es-MX" sz="1200" spc="-10" dirty="0">
                <a:solidFill>
                  <a:srgbClr val="404040"/>
                </a:solidFill>
                <a:latin typeface="Indivisa Text Sans" pitchFamily="50" charset="0"/>
                <a:cs typeface="Calibri"/>
              </a:rPr>
              <a:t>Pago</a:t>
            </a:r>
            <a:r>
              <a:rPr lang="es-MX" sz="1200" spc="-25" dirty="0">
                <a:solidFill>
                  <a:srgbClr val="404040"/>
                </a:solidFill>
                <a:latin typeface="Indivisa Text Sans" pitchFamily="50" charset="0"/>
                <a:cs typeface="Calibri"/>
              </a:rPr>
              <a:t> </a:t>
            </a:r>
            <a:r>
              <a:rPr lang="es-MX" sz="1200" dirty="0">
                <a:solidFill>
                  <a:srgbClr val="404040"/>
                </a:solidFill>
                <a:latin typeface="Indivisa Text Sans" pitchFamily="50" charset="0"/>
                <a:cs typeface="Calibri"/>
              </a:rPr>
              <a:t>en</a:t>
            </a:r>
            <a:r>
              <a:rPr lang="es-MX" sz="1200" spc="-30" dirty="0">
                <a:solidFill>
                  <a:srgbClr val="404040"/>
                </a:solidFill>
                <a:latin typeface="Indivisa Text Sans" pitchFamily="50" charset="0"/>
                <a:cs typeface="Calibri"/>
              </a:rPr>
              <a:t> </a:t>
            </a:r>
            <a:r>
              <a:rPr lang="es-MX" sz="1200" dirty="0">
                <a:solidFill>
                  <a:srgbClr val="404040"/>
                </a:solidFill>
                <a:latin typeface="Indivisa Text Sans" pitchFamily="50" charset="0"/>
                <a:cs typeface="Calibri"/>
              </a:rPr>
              <a:t>línea</a:t>
            </a:r>
            <a:endParaRPr lang="es-MX" sz="1200" dirty="0">
              <a:latin typeface="Indivisa Text Sans" pitchFamily="50" charset="0"/>
              <a:cs typeface="Calibri"/>
            </a:endParaRPr>
          </a:p>
          <a:p>
            <a:pPr marL="139065" indent="-127000">
              <a:lnSpc>
                <a:spcPct val="100000"/>
              </a:lnSpc>
              <a:spcBef>
                <a:spcPts val="455"/>
              </a:spcBef>
              <a:buSzPct val="91666"/>
              <a:buFont typeface="Wingdings"/>
              <a:buChar char=""/>
              <a:tabLst>
                <a:tab pos="139700" algn="l"/>
              </a:tabLst>
            </a:pPr>
            <a:r>
              <a:rPr lang="es-MX" sz="1200" dirty="0">
                <a:solidFill>
                  <a:srgbClr val="404040"/>
                </a:solidFill>
                <a:latin typeface="Indivisa Text Sans" pitchFamily="50" charset="0"/>
                <a:cs typeface="Calibri"/>
              </a:rPr>
              <a:t>Ficha</a:t>
            </a:r>
            <a:r>
              <a:rPr lang="es-MX" sz="1200" spc="-30" dirty="0">
                <a:solidFill>
                  <a:srgbClr val="404040"/>
                </a:solidFill>
                <a:latin typeface="Indivisa Text Sans" pitchFamily="50" charset="0"/>
                <a:cs typeface="Calibri"/>
              </a:rPr>
              <a:t> </a:t>
            </a:r>
            <a:r>
              <a:rPr lang="es-MX" sz="1200" spc="-10" dirty="0">
                <a:solidFill>
                  <a:srgbClr val="404040"/>
                </a:solidFill>
                <a:latin typeface="Indivisa Text Sans" pitchFamily="50" charset="0"/>
                <a:cs typeface="Calibri"/>
              </a:rPr>
              <a:t>Referenciada</a:t>
            </a:r>
            <a:r>
              <a:rPr lang="es-MX" sz="1200" spc="-40" dirty="0">
                <a:solidFill>
                  <a:srgbClr val="404040"/>
                </a:solidFill>
                <a:latin typeface="Indivisa Text Sans" pitchFamily="50" charset="0"/>
                <a:cs typeface="Calibri"/>
              </a:rPr>
              <a:t> </a:t>
            </a:r>
            <a:r>
              <a:rPr lang="es-MX" sz="1200" spc="-5" dirty="0">
                <a:solidFill>
                  <a:srgbClr val="404040"/>
                </a:solidFill>
                <a:latin typeface="Indivisa Text Sans" pitchFamily="50" charset="0"/>
                <a:cs typeface="Calibri"/>
              </a:rPr>
              <a:t>(TIP)</a:t>
            </a:r>
            <a:endParaRPr lang="es-MX" sz="1200" dirty="0">
              <a:latin typeface="Indivisa Text Sans" pitchFamily="50" charset="0"/>
              <a:cs typeface="Calibri"/>
            </a:endParaRPr>
          </a:p>
          <a:p>
            <a:pPr marL="139065" indent="-127000">
              <a:lnSpc>
                <a:spcPct val="100000"/>
              </a:lnSpc>
              <a:spcBef>
                <a:spcPts val="455"/>
              </a:spcBef>
              <a:buSzPct val="91666"/>
              <a:buFont typeface="Wingdings"/>
              <a:buChar char=""/>
              <a:tabLst>
                <a:tab pos="139700" algn="l"/>
              </a:tabLst>
            </a:pPr>
            <a:r>
              <a:rPr lang="es-MX" sz="1200" spc="-70" dirty="0">
                <a:solidFill>
                  <a:srgbClr val="404040"/>
                </a:solidFill>
                <a:latin typeface="Indivisa Text Sans" pitchFamily="50" charset="0"/>
                <a:cs typeface="Calibri"/>
              </a:rPr>
              <a:t> T</a:t>
            </a:r>
            <a:r>
              <a:rPr lang="es-MX" sz="1200" spc="-25" dirty="0">
                <a:solidFill>
                  <a:srgbClr val="404040"/>
                </a:solidFill>
                <a:latin typeface="Indivisa Text Sans" pitchFamily="50" charset="0"/>
                <a:cs typeface="Calibri"/>
              </a:rPr>
              <a:t>r</a:t>
            </a:r>
            <a:r>
              <a:rPr lang="es-MX" sz="1200" dirty="0">
                <a:solidFill>
                  <a:srgbClr val="404040"/>
                </a:solidFill>
                <a:latin typeface="Indivisa Text Sans" pitchFamily="50" charset="0"/>
                <a:cs typeface="Calibri"/>
              </a:rPr>
              <a:t>ans</a:t>
            </a:r>
            <a:r>
              <a:rPr lang="es-MX" sz="1200" spc="-20" dirty="0">
                <a:solidFill>
                  <a:srgbClr val="404040"/>
                </a:solidFill>
                <a:latin typeface="Indivisa Text Sans" pitchFamily="50" charset="0"/>
                <a:cs typeface="Calibri"/>
              </a:rPr>
              <a:t>f</a:t>
            </a:r>
            <a:r>
              <a:rPr lang="es-MX" sz="1200" dirty="0">
                <a:solidFill>
                  <a:srgbClr val="404040"/>
                </a:solidFill>
                <a:latin typeface="Indivisa Text Sans" pitchFamily="50" charset="0"/>
                <a:cs typeface="Calibri"/>
              </a:rPr>
              <a:t>e</a:t>
            </a:r>
            <a:r>
              <a:rPr lang="es-MX" sz="1200" spc="-20" dirty="0">
                <a:solidFill>
                  <a:srgbClr val="404040"/>
                </a:solidFill>
                <a:latin typeface="Indivisa Text Sans" pitchFamily="50" charset="0"/>
                <a:cs typeface="Calibri"/>
              </a:rPr>
              <a:t>r</a:t>
            </a:r>
            <a:r>
              <a:rPr lang="es-MX" sz="1200" dirty="0">
                <a:solidFill>
                  <a:srgbClr val="404040"/>
                </a:solidFill>
                <a:latin typeface="Indivisa Text Sans" pitchFamily="50" charset="0"/>
                <a:cs typeface="Calibri"/>
              </a:rPr>
              <a:t>encia</a:t>
            </a:r>
            <a:r>
              <a:rPr lang="es-MX" sz="1200" spc="-45" dirty="0">
                <a:solidFill>
                  <a:srgbClr val="404040"/>
                </a:solidFill>
                <a:latin typeface="Indivisa Text Sans" pitchFamily="50" charset="0"/>
                <a:cs typeface="Calibri"/>
              </a:rPr>
              <a:t> </a:t>
            </a:r>
            <a:r>
              <a:rPr lang="es-MX" sz="1200" spc="-10" dirty="0">
                <a:solidFill>
                  <a:srgbClr val="404040"/>
                </a:solidFill>
                <a:latin typeface="Indivisa Text Sans" pitchFamily="50" charset="0"/>
                <a:cs typeface="Calibri"/>
              </a:rPr>
              <a:t>B</a:t>
            </a:r>
            <a:r>
              <a:rPr lang="es-MX" sz="1200" dirty="0">
                <a:solidFill>
                  <a:srgbClr val="404040"/>
                </a:solidFill>
                <a:latin typeface="Indivisa Text Sans" pitchFamily="50" charset="0"/>
                <a:cs typeface="Calibri"/>
              </a:rPr>
              <a:t>an</a:t>
            </a:r>
            <a:r>
              <a:rPr lang="es-MX" sz="1200" spc="-20" dirty="0">
                <a:solidFill>
                  <a:srgbClr val="404040"/>
                </a:solidFill>
                <a:latin typeface="Indivisa Text Sans" pitchFamily="50" charset="0"/>
                <a:cs typeface="Calibri"/>
              </a:rPr>
              <a:t>c</a:t>
            </a:r>
            <a:r>
              <a:rPr lang="es-MX" sz="1200" dirty="0">
                <a:solidFill>
                  <a:srgbClr val="404040"/>
                </a:solidFill>
                <a:latin typeface="Indivisa Text Sans" pitchFamily="50" charset="0"/>
                <a:cs typeface="Calibri"/>
              </a:rPr>
              <a:t>aria</a:t>
            </a:r>
            <a:endParaRPr lang="es-MX" sz="1200" dirty="0">
              <a:latin typeface="Indivisa Text Sans" pitchFamily="50" charset="0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404040"/>
              </a:buClr>
              <a:buFont typeface="Wingdings"/>
              <a:buChar char=""/>
            </a:pPr>
            <a:endParaRPr lang="es-MX" sz="1900" dirty="0">
              <a:latin typeface="Indivisa Text Sans" pitchFamily="50" charset="0"/>
              <a:cs typeface="Calibri"/>
            </a:endParaRPr>
          </a:p>
          <a:p>
            <a:pPr marL="139065" indent="-127000">
              <a:lnSpc>
                <a:spcPct val="100000"/>
              </a:lnSpc>
              <a:buSzPct val="91666"/>
              <a:buFont typeface="Wingdings"/>
              <a:buChar char=""/>
              <a:tabLst>
                <a:tab pos="139700" algn="l"/>
              </a:tabLst>
            </a:pPr>
            <a:r>
              <a:rPr lang="es-MX" sz="1200" dirty="0">
                <a:solidFill>
                  <a:srgbClr val="404040"/>
                </a:solidFill>
                <a:latin typeface="Indivisa Text Sans" pitchFamily="50" charset="0"/>
                <a:cs typeface="Calibri"/>
              </a:rPr>
              <a:t>Opciones</a:t>
            </a:r>
            <a:r>
              <a:rPr lang="es-MX" sz="1200" spc="-25" dirty="0">
                <a:solidFill>
                  <a:srgbClr val="404040"/>
                </a:solidFill>
                <a:latin typeface="Indivisa Text Sans" pitchFamily="50" charset="0"/>
                <a:cs typeface="Calibri"/>
              </a:rPr>
              <a:t> </a:t>
            </a:r>
            <a:r>
              <a:rPr lang="es-MX" sz="1200" dirty="0">
                <a:solidFill>
                  <a:srgbClr val="404040"/>
                </a:solidFill>
                <a:latin typeface="Indivisa Text Sans" pitchFamily="50" charset="0"/>
                <a:cs typeface="Calibri"/>
              </a:rPr>
              <a:t>a</a:t>
            </a:r>
            <a:r>
              <a:rPr lang="es-MX" sz="1200" spc="-5" dirty="0">
                <a:solidFill>
                  <a:srgbClr val="404040"/>
                </a:solidFill>
                <a:latin typeface="Indivisa Text Sans" pitchFamily="50" charset="0"/>
                <a:cs typeface="Calibri"/>
              </a:rPr>
              <a:t> </a:t>
            </a:r>
            <a:r>
              <a:rPr lang="es-MX" sz="1200" dirty="0">
                <a:solidFill>
                  <a:srgbClr val="404040"/>
                </a:solidFill>
                <a:latin typeface="Indivisa Text Sans" pitchFamily="50" charset="0"/>
                <a:cs typeface="Calibri"/>
              </a:rPr>
              <a:t>6</a:t>
            </a:r>
            <a:r>
              <a:rPr lang="es-MX" sz="1200" spc="-5" dirty="0">
                <a:solidFill>
                  <a:srgbClr val="404040"/>
                </a:solidFill>
                <a:latin typeface="Indivisa Text Sans" pitchFamily="50" charset="0"/>
                <a:cs typeface="Calibri"/>
              </a:rPr>
              <a:t> </a:t>
            </a:r>
            <a:r>
              <a:rPr lang="es-MX" sz="1200" dirty="0">
                <a:solidFill>
                  <a:srgbClr val="404040"/>
                </a:solidFill>
                <a:latin typeface="Indivisa Text Sans" pitchFamily="50" charset="0"/>
                <a:cs typeface="Calibri"/>
              </a:rPr>
              <a:t>meses</a:t>
            </a:r>
            <a:r>
              <a:rPr lang="es-MX" sz="1200" spc="5" dirty="0">
                <a:solidFill>
                  <a:srgbClr val="404040"/>
                </a:solidFill>
                <a:latin typeface="Indivisa Text Sans" pitchFamily="50" charset="0"/>
                <a:cs typeface="Calibri"/>
              </a:rPr>
              <a:t> </a:t>
            </a:r>
            <a:r>
              <a:rPr lang="es-MX" sz="1200" spc="-5" dirty="0">
                <a:solidFill>
                  <a:srgbClr val="404040"/>
                </a:solidFill>
                <a:latin typeface="Indivisa Text Sans" pitchFamily="50" charset="0"/>
                <a:cs typeface="Calibri"/>
              </a:rPr>
              <a:t>sin intereses</a:t>
            </a:r>
            <a:endParaRPr lang="es-MX" sz="1200" dirty="0">
              <a:latin typeface="Indivisa Text Sans" pitchFamily="50" charset="0"/>
              <a:cs typeface="Calibri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s-MX" sz="1200" dirty="0"/>
          </a:p>
        </p:txBody>
      </p:sp>
      <p:pic>
        <p:nvPicPr>
          <p:cNvPr id="3" name="Imagen 2" descr="Forma, Rectángulo&#10;&#10;Descripción generada automáticamente">
            <a:extLst>
              <a:ext uri="{FF2B5EF4-FFF2-40B4-BE49-F238E27FC236}">
                <a16:creationId xmlns:a16="http://schemas.microsoft.com/office/drawing/2014/main" id="{CCFC7759-A543-9F30-AD57-0C0B372B26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9135" y="-1410594"/>
            <a:ext cx="3995738" cy="1816514"/>
          </a:xfrm>
          <a:prstGeom prst="rect">
            <a:avLst/>
          </a:prstGeom>
          <a:solidFill>
            <a:srgbClr val="A1192A"/>
          </a:solidFill>
          <a:ln>
            <a:noFill/>
          </a:ln>
        </p:spPr>
      </p:pic>
      <p:pic>
        <p:nvPicPr>
          <p:cNvPr id="6" name="Imagen 5" descr="Forma&#10;&#10;Descripción generada automáticamente con confianza baja">
            <a:extLst>
              <a:ext uri="{FF2B5EF4-FFF2-40B4-BE49-F238E27FC236}">
                <a16:creationId xmlns:a16="http://schemas.microsoft.com/office/drawing/2014/main" id="{4F8B5CBF-15E0-1734-8ED3-CEE217A94D26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6725" y="1924023"/>
            <a:ext cx="225669" cy="225669"/>
          </a:xfrm>
          <a:prstGeom prst="rect">
            <a:avLst/>
          </a:prstGeom>
        </p:spPr>
      </p:pic>
      <p:pic>
        <p:nvPicPr>
          <p:cNvPr id="13" name="Imagen 12" descr="Forma&#10;&#10;Descripción generada automáticamente con confianza baja">
            <a:extLst>
              <a:ext uri="{FF2B5EF4-FFF2-40B4-BE49-F238E27FC236}">
                <a16:creationId xmlns:a16="http://schemas.microsoft.com/office/drawing/2014/main" id="{3A4078E9-3F18-1122-248F-68613CD08C9B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6725" y="4299877"/>
            <a:ext cx="225669" cy="225669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A5C4CD2F-3AB8-648A-4A39-F47450030898}"/>
              </a:ext>
            </a:extLst>
          </p:cNvPr>
          <p:cNvSpPr txBox="1"/>
          <p:nvPr/>
        </p:nvSpPr>
        <p:spPr>
          <a:xfrm>
            <a:off x="1989138" y="393277"/>
            <a:ext cx="399573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solidFill>
                  <a:schemeClr val="bg2">
                    <a:lumMod val="50000"/>
                  </a:schemeClr>
                </a:solidFill>
                <a:latin typeface="Indivisa Text Sans" pitchFamily="50" charset="0"/>
              </a:rPr>
              <a:t>Diplomado en: </a:t>
            </a:r>
            <a:r>
              <a:rPr lang="es-MX" sz="1200" b="1" dirty="0">
                <a:solidFill>
                  <a:schemeClr val="bg2">
                    <a:lumMod val="50000"/>
                  </a:schemeClr>
                </a:solidFill>
                <a:latin typeface="Indivisa Text Sans" pitchFamily="50" charset="0"/>
              </a:rPr>
              <a:t>Psicología Criminal y Forense.</a:t>
            </a:r>
          </a:p>
        </p:txBody>
      </p:sp>
    </p:spTree>
    <p:extLst>
      <p:ext uri="{BB962C8B-B14F-4D97-AF65-F5344CB8AC3E}">
        <p14:creationId xmlns:p14="http://schemas.microsoft.com/office/powerpoint/2010/main" val="38517394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8d2cecc-a588-4ec7-a7ce-d2c268f988e8" xsi:nil="true"/>
    <lcf76f155ced4ddcb4097134ff3c332f xmlns="f31bd57d-829d-4e53-bac9-b43f6b6d7616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583072FC7C6161489A340F546CF8DE37" ma:contentTypeVersion="14" ma:contentTypeDescription="Crear nuevo documento." ma:contentTypeScope="" ma:versionID="ed7c6d10e147cec2cb3c8ddd90daaef6">
  <xsd:schema xmlns:xsd="http://www.w3.org/2001/XMLSchema" xmlns:xs="http://www.w3.org/2001/XMLSchema" xmlns:p="http://schemas.microsoft.com/office/2006/metadata/properties" xmlns:ns2="f31bd57d-829d-4e53-bac9-b43f6b6d7616" xmlns:ns3="a8d2cecc-a588-4ec7-a7ce-d2c268f988e8" targetNamespace="http://schemas.microsoft.com/office/2006/metadata/properties" ma:root="true" ma:fieldsID="cd17af6d6e9ea371983848a800177d41" ns2:_="" ns3:_="">
    <xsd:import namespace="f31bd57d-829d-4e53-bac9-b43f6b6d7616"/>
    <xsd:import namespace="a8d2cecc-a588-4ec7-a7ce-d2c268f988e8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1bd57d-829d-4e53-bac9-b43f6b6d7616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Etiquetas de imagen" ma:readOnly="false" ma:fieldId="{5cf76f15-5ced-4ddc-b409-7134ff3c332f}" ma:taxonomyMulti="true" ma:sspId="a7cacf90-4bfd-475b-9583-cab558b2b92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d2cecc-a588-4ec7-a7ce-d2c268f988e8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351ac8b6-0824-4dea-a8ce-7249b75bd6ed}" ma:internalName="TaxCatchAll" ma:showField="CatchAllData" ma:web="a8d2cecc-a588-4ec7-a7ce-d2c268f988e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417881A-3E5C-40A7-8B7B-ED5C99F512BC}">
  <ds:schemaRefs>
    <ds:schemaRef ds:uri="http://schemas.microsoft.com/office/2006/metadata/properties"/>
    <ds:schemaRef ds:uri="http://schemas.microsoft.com/office/infopath/2007/PartnerControls"/>
    <ds:schemaRef ds:uri="a8d2cecc-a588-4ec7-a7ce-d2c268f988e8"/>
    <ds:schemaRef ds:uri="f31bd57d-829d-4e53-bac9-b43f6b6d7616"/>
  </ds:schemaRefs>
</ds:datastoreItem>
</file>

<file path=customXml/itemProps2.xml><?xml version="1.0" encoding="utf-8"?>
<ds:datastoreItem xmlns:ds="http://schemas.openxmlformats.org/officeDocument/2006/customXml" ds:itemID="{DA34A38B-EE10-4C11-9573-7A4C0A8DAD2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71E606D-3CA9-49B7-AEF4-B451F46618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31bd57d-829d-4e53-bac9-b43f6b6d7616"/>
    <ds:schemaRef ds:uri="a8d2cecc-a588-4ec7-a7ce-d2c268f988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662</TotalTime>
  <Words>772</Words>
  <Application>Microsoft Office PowerPoint</Application>
  <PresentationFormat>Carta (216 x 279 mm)</PresentationFormat>
  <Paragraphs>100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ti título  ti títulooo</dc:title>
  <dc:creator>Monitor de Formacion Continua</dc:creator>
  <cp:lastModifiedBy>Monitor de Formacion Continua</cp:lastModifiedBy>
  <cp:revision>20</cp:revision>
  <dcterms:created xsi:type="dcterms:W3CDTF">2023-09-08T15:34:29Z</dcterms:created>
  <dcterms:modified xsi:type="dcterms:W3CDTF">2024-02-03T14:16:16Z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0x010100583072FC7C6161489A340F546CF8DE37</vt:lpwstr>
  </property>
  <property fmtid="{D5CDD505-2E9C-101B-9397-08002B2CF9AE}" pid="3" name="MediaServiceImageTags">
    <vt:lpwstr/>
  </property>
</Properties>
</file>